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301" r:id="rId3"/>
    <p:sldId id="257" r:id="rId5"/>
    <p:sldId id="295" r:id="rId6"/>
    <p:sldId id="292" r:id="rId7"/>
    <p:sldId id="290" r:id="rId8"/>
    <p:sldId id="335" r:id="rId9"/>
    <p:sldId id="336" r:id="rId10"/>
    <p:sldId id="392" r:id="rId11"/>
    <p:sldId id="351" r:id="rId12"/>
    <p:sldId id="360" r:id="rId13"/>
    <p:sldId id="349" r:id="rId14"/>
    <p:sldId id="393" r:id="rId15"/>
    <p:sldId id="339" r:id="rId16"/>
    <p:sldId id="340" r:id="rId17"/>
    <p:sldId id="348" r:id="rId18"/>
    <p:sldId id="342" r:id="rId19"/>
    <p:sldId id="343" r:id="rId20"/>
    <p:sldId id="344" r:id="rId21"/>
    <p:sldId id="345" r:id="rId22"/>
    <p:sldId id="346" r:id="rId23"/>
    <p:sldId id="383" r:id="rId24"/>
    <p:sldId id="384" r:id="rId25"/>
    <p:sldId id="350" r:id="rId26"/>
    <p:sldId id="361" r:id="rId27"/>
    <p:sldId id="362" r:id="rId28"/>
    <p:sldId id="363" r:id="rId29"/>
    <p:sldId id="364" r:id="rId30"/>
    <p:sldId id="382" r:id="rId31"/>
  </p:sldIdLst>
  <p:sldSz cx="9144000" cy="5143500" type="screen16x9"/>
  <p:notesSz cx="6858000" cy="9144000"/>
  <p:embeddedFontLst>
    <p:embeddedFont>
      <p:font typeface="微软雅黑" panose="020B0503020204020204" pitchFamily="34" charset="-122"/>
      <p:regular r:id="rId35"/>
    </p:embeddedFont>
    <p:embeddedFont>
      <p:font typeface="Franklin Gothic Medium" panose="020B0603020102020204" charset="0"/>
      <p:regular r:id="rId36"/>
      <p:italic r:id="rId37"/>
    </p:embeddedFont>
    <p:embeddedFont>
      <p:font typeface="Calibri" panose="020F0502020204030204" charset="0"/>
      <p:regular r:id="rId38"/>
      <p:bold r:id="rId39"/>
      <p:italic r:id="rId40"/>
      <p:boldItalic r:id="rId41"/>
    </p:embeddedFont>
    <p:embeddedFont>
      <p:font typeface="楷体" panose="02010609060101010101" charset="-122"/>
      <p:regular r:id="rId42"/>
    </p:embeddedFont>
  </p:embeddedFontLst>
  <p:custDataLst>
    <p:tags r:id="rId4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F9F9F9"/>
    <a:srgbClr val="F5F5F5"/>
    <a:srgbClr val="F2F2F2"/>
    <a:srgbClr val="7BAA3C"/>
    <a:srgbClr val="64A640"/>
    <a:srgbClr val="1A3F6C"/>
    <a:srgbClr val="0E22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082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4" y="510"/>
      </p:cViewPr>
      <p:guideLst>
        <p:guide orient="horz" pos="165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3" Type="http://schemas.openxmlformats.org/officeDocument/2006/relationships/tags" Target="tags/tag3.xml"/><Relationship Id="rId42" Type="http://schemas.openxmlformats.org/officeDocument/2006/relationships/font" Target="fonts/font8.fntdata"/><Relationship Id="rId41" Type="http://schemas.openxmlformats.org/officeDocument/2006/relationships/font" Target="fonts/font7.fntdata"/><Relationship Id="rId4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5.fntdata"/><Relationship Id="rId38" Type="http://schemas.openxmlformats.org/officeDocument/2006/relationships/font" Target="fonts/font4.fntdata"/><Relationship Id="rId37" Type="http://schemas.openxmlformats.org/officeDocument/2006/relationships/font" Target="fonts/font3.fntdata"/><Relationship Id="rId36" Type="http://schemas.openxmlformats.org/officeDocument/2006/relationships/font" Target="fonts/font2.fntdata"/><Relationship Id="rId35" Type="http://schemas.openxmlformats.org/officeDocument/2006/relationships/font" Target="fonts/font1.fntdata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7FD7A-F41B-4FED-8E35-F78DB9F4D0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</a:fld>
            <a:endParaRPr lang="zh-C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455229" y="600054"/>
            <a:ext cx="8221227" cy="0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8" name="任意多边形 7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Picture 3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4" y="104826"/>
            <a:ext cx="1458686" cy="3928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1.xml"/><Relationship Id="rId5" Type="http://schemas.openxmlformats.org/officeDocument/2006/relationships/image" Target="../media/image5.png"/><Relationship Id="rId4" Type="http://schemas.openxmlformats.org/officeDocument/2006/relationships/image" Target="../media/image1.png"/><Relationship Id="rId3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2595589" y="1600624"/>
            <a:ext cx="3952822" cy="276971"/>
          </a:xfrm>
          <a:prstGeom prst="rect">
            <a:avLst/>
          </a:prstGeom>
          <a:noFill/>
        </p:spPr>
        <p:txBody>
          <a:bodyPr wrap="none" lIns="91413" tIns="45706" rIns="91413" bIns="45706" rtlCol="0">
            <a:spAutoFit/>
          </a:bodyPr>
          <a:lstStyle/>
          <a:p>
            <a:r>
              <a:rPr lang="en-US" altLang="zh-CN" sz="12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Beijing </a:t>
            </a:r>
            <a:r>
              <a:rPr lang="en-US" altLang="zh-CN" sz="12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University of Posts and Telecommunications</a:t>
            </a:r>
            <a:endParaRPr lang="zh-CN" altLang="en-US" sz="12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6" name="M01-06-0023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90441" y="4719670"/>
            <a:ext cx="609600" cy="609600"/>
          </a:xfrm>
          <a:prstGeom prst="rect">
            <a:avLst/>
          </a:prstGeom>
        </p:spPr>
      </p:pic>
      <p:sp>
        <p:nvSpPr>
          <p:cNvPr id="18" name="任意多边形 17"/>
          <p:cNvSpPr/>
          <p:nvPr/>
        </p:nvSpPr>
        <p:spPr>
          <a:xfrm rot="240363">
            <a:off x="1822439" y="149340"/>
            <a:ext cx="4359116" cy="3548774"/>
          </a:xfrm>
          <a:custGeom>
            <a:avLst/>
            <a:gdLst>
              <a:gd name="connsiteX0" fmla="*/ 4631267 w 4783667"/>
              <a:gd name="connsiteY0" fmla="*/ 0 h 3750733"/>
              <a:gd name="connsiteX1" fmla="*/ 0 w 4783667"/>
              <a:gd name="connsiteY1" fmla="*/ 1871133 h 3750733"/>
              <a:gd name="connsiteX2" fmla="*/ 4783667 w 4783667"/>
              <a:gd name="connsiteY2" fmla="*/ 3750733 h 3750733"/>
              <a:gd name="connsiteX3" fmla="*/ 4631267 w 4783667"/>
              <a:gd name="connsiteY3" fmla="*/ 0 h 3750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3667" h="3750733">
                <a:moveTo>
                  <a:pt x="4631267" y="0"/>
                </a:moveTo>
                <a:lnTo>
                  <a:pt x="0" y="1871133"/>
                </a:lnTo>
                <a:lnTo>
                  <a:pt x="4783667" y="3750733"/>
                </a:lnTo>
                <a:lnTo>
                  <a:pt x="4631267" y="0"/>
                </a:lnTo>
                <a:close/>
              </a:path>
            </a:pathLst>
          </a:custGeom>
          <a:noFill/>
          <a:ln w="95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992504" y="673543"/>
            <a:ext cx="4883752" cy="3364229"/>
          </a:xfrm>
          <a:custGeom>
            <a:avLst/>
            <a:gdLst>
              <a:gd name="connsiteX0" fmla="*/ 0 w 5359400"/>
              <a:gd name="connsiteY0" fmla="*/ 677333 h 3522133"/>
              <a:gd name="connsiteX1" fmla="*/ 5359400 w 5359400"/>
              <a:gd name="connsiteY1" fmla="*/ 0 h 3522133"/>
              <a:gd name="connsiteX2" fmla="*/ 3530600 w 5359400"/>
              <a:gd name="connsiteY2" fmla="*/ 3522133 h 3522133"/>
              <a:gd name="connsiteX3" fmla="*/ 0 w 5359400"/>
              <a:gd name="connsiteY3" fmla="*/ 677333 h 3522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3522133">
                <a:moveTo>
                  <a:pt x="0" y="677333"/>
                </a:moveTo>
                <a:lnTo>
                  <a:pt x="5359400" y="0"/>
                </a:lnTo>
                <a:lnTo>
                  <a:pt x="3530600" y="3522133"/>
                </a:lnTo>
                <a:lnTo>
                  <a:pt x="0" y="677333"/>
                </a:lnTo>
                <a:close/>
              </a:path>
            </a:pathLst>
          </a:custGeom>
          <a:noFill/>
          <a:ln w="952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711466" y="1885290"/>
            <a:ext cx="5721069" cy="67708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117325" y="1869901"/>
            <a:ext cx="6988975" cy="705485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ctr"/>
            <a:r>
              <a:rPr lang="zh-CN" altLang="en-US" sz="4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第五</a:t>
            </a:r>
            <a:r>
              <a:rPr lang="zh-CN" altLang="en-US" sz="4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次阶段性汇报</a:t>
            </a:r>
            <a:endParaRPr lang="zh-CN" altLang="en-US" sz="40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51" y="122982"/>
            <a:ext cx="1777270" cy="47863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865607" y="3934196"/>
            <a:ext cx="38560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dirty="0"/>
              <a:t>组员：凌霄汉，王硕，谢庆贺</a:t>
            </a:r>
            <a:endParaRPr lang="zh-CN" alt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26"/>
          <p:cNvSpPr txBox="1"/>
          <p:nvPr/>
        </p:nvSpPr>
        <p:spPr>
          <a:xfrm>
            <a:off x="3667668" y="2271354"/>
            <a:ext cx="4178935" cy="6299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zh-CN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漏洞扫描器</a:t>
            </a:r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" name="组合 48"/>
          <p:cNvGrpSpPr/>
          <p:nvPr/>
        </p:nvGrpSpPr>
        <p:grpSpPr>
          <a:xfrm>
            <a:off x="580864" y="1546146"/>
            <a:ext cx="2704780" cy="2081072"/>
            <a:chOff x="4272487" y="985295"/>
            <a:chExt cx="530249" cy="407976"/>
          </a:xfrm>
        </p:grpSpPr>
        <p:grpSp>
          <p:nvGrpSpPr>
            <p:cNvPr id="4" name="组合 49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5" name="任意多边形 51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" name="任意多边形 52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7" name="TextBox 50"/>
            <p:cNvSpPr txBox="1"/>
            <p:nvPr/>
          </p:nvSpPr>
          <p:spPr>
            <a:xfrm>
              <a:off x="4519952" y="1045125"/>
              <a:ext cx="167310" cy="28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90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4</a:t>
              </a:r>
              <a:endParaRPr 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2" name="TextBox 41"/>
          <p:cNvSpPr txBox="1"/>
          <p:nvPr/>
        </p:nvSpPr>
        <p:spPr>
          <a:xfrm>
            <a:off x="546649" y="236660"/>
            <a:ext cx="22875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漏洞扫描方面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1"/>
          <p:cNvSpPr txBox="1"/>
          <p:nvPr/>
        </p:nvSpPr>
        <p:spPr>
          <a:xfrm>
            <a:off x="2911618" y="236913"/>
            <a:ext cx="12230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XSS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图片 2" descr="1077935-20190420175643588-101192574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325" y="635635"/>
            <a:ext cx="8422005" cy="42983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2" name="TextBox 41"/>
          <p:cNvSpPr txBox="1"/>
          <p:nvPr/>
        </p:nvSpPr>
        <p:spPr>
          <a:xfrm>
            <a:off x="546649" y="236660"/>
            <a:ext cx="22875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漏洞扫描方面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1"/>
          <p:cNvSpPr txBox="1"/>
          <p:nvPr/>
        </p:nvSpPr>
        <p:spPr>
          <a:xfrm>
            <a:off x="2911618" y="236913"/>
            <a:ext cx="12230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XSS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3527" t="5524" r="32424" b="40568"/>
          <a:stretch>
            <a:fillRect/>
          </a:stretch>
        </p:blipFill>
        <p:spPr>
          <a:xfrm>
            <a:off x="461645" y="826135"/>
            <a:ext cx="7536815" cy="3568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2" name="TextBox 41"/>
          <p:cNvSpPr txBox="1"/>
          <p:nvPr/>
        </p:nvSpPr>
        <p:spPr>
          <a:xfrm>
            <a:off x="479339" y="236660"/>
            <a:ext cx="22875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漏洞扫描方面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41"/>
          <p:cNvSpPr txBox="1"/>
          <p:nvPr/>
        </p:nvSpPr>
        <p:spPr>
          <a:xfrm>
            <a:off x="2911618" y="236913"/>
            <a:ext cx="190373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fileupload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2210" y="789305"/>
            <a:ext cx="5603875" cy="4234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2" name="TextBox 41"/>
          <p:cNvSpPr txBox="1"/>
          <p:nvPr/>
        </p:nvSpPr>
        <p:spPr>
          <a:xfrm>
            <a:off x="479339" y="236660"/>
            <a:ext cx="22875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漏洞扫描方面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41"/>
          <p:cNvSpPr txBox="1"/>
          <p:nvPr/>
        </p:nvSpPr>
        <p:spPr>
          <a:xfrm>
            <a:off x="2911618" y="236913"/>
            <a:ext cx="190373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fileupload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955" y="1141730"/>
            <a:ext cx="8593455" cy="36487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2" name="TextBox 41"/>
          <p:cNvSpPr txBox="1"/>
          <p:nvPr/>
        </p:nvSpPr>
        <p:spPr>
          <a:xfrm>
            <a:off x="546649" y="236660"/>
            <a:ext cx="22875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漏洞扫描方面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1"/>
          <p:cNvSpPr txBox="1"/>
          <p:nvPr/>
        </p:nvSpPr>
        <p:spPr>
          <a:xfrm>
            <a:off x="2911618" y="236913"/>
            <a:ext cx="13246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SQLI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2" name="TextBox 41"/>
          <p:cNvSpPr txBox="1"/>
          <p:nvPr/>
        </p:nvSpPr>
        <p:spPr>
          <a:xfrm>
            <a:off x="479339" y="236660"/>
            <a:ext cx="22875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漏洞扫描方面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41"/>
          <p:cNvSpPr txBox="1"/>
          <p:nvPr/>
        </p:nvSpPr>
        <p:spPr>
          <a:xfrm>
            <a:off x="2911618" y="236913"/>
            <a:ext cx="154495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scrapy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8450" y="701675"/>
            <a:ext cx="6316980" cy="1552575"/>
          </a:xfrm>
          <a:prstGeom prst="rect">
            <a:avLst/>
          </a:prstGeom>
        </p:spPr>
      </p:pic>
      <p:sp>
        <p:nvSpPr>
          <p:cNvPr id="4" name="TextBox 41"/>
          <p:cNvSpPr txBox="1"/>
          <p:nvPr/>
        </p:nvSpPr>
        <p:spPr>
          <a:xfrm>
            <a:off x="4877578" y="236913"/>
            <a:ext cx="94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代理池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10" y="2657475"/>
            <a:ext cx="3830955" cy="21183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6430" y="2657475"/>
            <a:ext cx="4467860" cy="20586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rcRect r="19466"/>
          <a:stretch>
            <a:fillRect/>
          </a:stretch>
        </p:blipFill>
        <p:spPr>
          <a:xfrm>
            <a:off x="5358765" y="2795905"/>
            <a:ext cx="3627755" cy="24072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rcRect r="15386"/>
          <a:stretch>
            <a:fillRect/>
          </a:stretch>
        </p:blipFill>
        <p:spPr>
          <a:xfrm>
            <a:off x="5273675" y="502920"/>
            <a:ext cx="3712845" cy="229298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" y="1932940"/>
            <a:ext cx="5015865" cy="262128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479339" y="236660"/>
            <a:ext cx="22875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漏洞扫描方面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1"/>
          <p:cNvSpPr txBox="1"/>
          <p:nvPr/>
        </p:nvSpPr>
        <p:spPr>
          <a:xfrm>
            <a:off x="2911618" y="236913"/>
            <a:ext cx="154495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scrapy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0460" y="1242060"/>
            <a:ext cx="6268720" cy="3540125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546649" y="236660"/>
            <a:ext cx="22875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漏洞扫描方面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1"/>
          <p:cNvSpPr txBox="1"/>
          <p:nvPr/>
        </p:nvSpPr>
        <p:spPr>
          <a:xfrm>
            <a:off x="2911618" y="236913"/>
            <a:ext cx="20358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弱密码碰撞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41"/>
          <p:cNvSpPr txBox="1"/>
          <p:nvPr/>
        </p:nvSpPr>
        <p:spPr>
          <a:xfrm>
            <a:off x="851043" y="696653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机器学习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6830" y="1558290"/>
            <a:ext cx="6002655" cy="342646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546649" y="236660"/>
            <a:ext cx="22875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漏洞扫描方面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1"/>
          <p:cNvSpPr txBox="1"/>
          <p:nvPr/>
        </p:nvSpPr>
        <p:spPr>
          <a:xfrm>
            <a:off x="2911618" y="236913"/>
            <a:ext cx="20358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弱密码碰撞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41"/>
          <p:cNvSpPr txBox="1"/>
          <p:nvPr/>
        </p:nvSpPr>
        <p:spPr>
          <a:xfrm>
            <a:off x="851043" y="696653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机器识别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2719"/>
            <a:ext cx="2636196" cy="42984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806888" y="2591171"/>
            <a:ext cx="875192" cy="1328303"/>
            <a:chOff x="946982" y="2536200"/>
            <a:chExt cx="875192" cy="1328303"/>
          </a:xfrm>
        </p:grpSpPr>
        <p:sp>
          <p:nvSpPr>
            <p:cNvPr id="106" name="TextBox 105"/>
            <p:cNvSpPr txBox="1"/>
            <p:nvPr/>
          </p:nvSpPr>
          <p:spPr>
            <a:xfrm>
              <a:off x="946982" y="2536200"/>
              <a:ext cx="73609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b="1" spc="3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目</a:t>
              </a:r>
              <a:endParaRPr lang="en-US" altLang="zh-CN" sz="4000" b="1" spc="3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  <a:p>
              <a:r>
                <a:rPr lang="zh-CN" altLang="en-US" sz="4000" b="1" spc="3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录</a:t>
              </a:r>
              <a:endParaRPr lang="zh-CN" altLang="en-US" sz="4000" b="1" spc="3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 rot="5400000">
              <a:off x="1010573" y="3052903"/>
              <a:ext cx="128464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CONTENTS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119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0" name="组合 49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51" name="任意多边形 50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 51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0"/>
          <p:cNvGrpSpPr/>
          <p:nvPr/>
        </p:nvGrpSpPr>
        <p:grpSpPr>
          <a:xfrm>
            <a:off x="4425107" y="1640189"/>
            <a:ext cx="3435556" cy="495130"/>
            <a:chOff x="4782534" y="952085"/>
            <a:chExt cx="3435556" cy="495130"/>
          </a:xfrm>
        </p:grpSpPr>
        <p:sp>
          <p:nvSpPr>
            <p:cNvPr id="20" name="TextBox 143"/>
            <p:cNvSpPr txBox="1"/>
            <p:nvPr/>
          </p:nvSpPr>
          <p:spPr>
            <a:xfrm>
              <a:off x="4782534" y="952085"/>
              <a:ext cx="203132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小组所做工作与分工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1" name="TextBox 148"/>
            <p:cNvSpPr txBox="1"/>
            <p:nvPr/>
          </p:nvSpPr>
          <p:spPr>
            <a:xfrm>
              <a:off x="4782534" y="1200994"/>
              <a:ext cx="34355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THE BACKGROUND OF THE SUBJECT AND CONTENT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2" name="组合 3"/>
          <p:cNvGrpSpPr/>
          <p:nvPr/>
        </p:nvGrpSpPr>
        <p:grpSpPr>
          <a:xfrm>
            <a:off x="3829582" y="1658031"/>
            <a:ext cx="600360" cy="461920"/>
            <a:chOff x="4272487" y="985295"/>
            <a:chExt cx="530249" cy="407976"/>
          </a:xfrm>
        </p:grpSpPr>
        <p:grpSp>
          <p:nvGrpSpPr>
            <p:cNvPr id="23" name="组合 1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24" name="任意多边形 45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任意多边形 46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6" name="TextBox 2"/>
            <p:cNvSpPr txBox="1"/>
            <p:nvPr/>
          </p:nvSpPr>
          <p:spPr>
            <a:xfrm>
              <a:off x="4461816" y="1022886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1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7" name="组合 5"/>
          <p:cNvGrpSpPr/>
          <p:nvPr/>
        </p:nvGrpSpPr>
        <p:grpSpPr>
          <a:xfrm>
            <a:off x="3487847" y="2672487"/>
            <a:ext cx="3568606" cy="526383"/>
            <a:chOff x="4782534" y="1822584"/>
            <a:chExt cx="3568606" cy="526383"/>
          </a:xfrm>
        </p:grpSpPr>
        <p:sp>
          <p:nvSpPr>
            <p:cNvPr id="28" name="TextBox 144"/>
            <p:cNvSpPr txBox="1"/>
            <p:nvPr/>
          </p:nvSpPr>
          <p:spPr>
            <a:xfrm>
              <a:off x="4782534" y="1822584"/>
              <a:ext cx="140208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16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工作具体细节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9" name="TextBox 149"/>
            <p:cNvSpPr txBox="1"/>
            <p:nvPr/>
          </p:nvSpPr>
          <p:spPr>
            <a:xfrm>
              <a:off x="4782534" y="2102746"/>
              <a:ext cx="35686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PRESENT SITUATION AND DEVELOPMENT OF SUBJECT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0" name="组合 86"/>
          <p:cNvGrpSpPr/>
          <p:nvPr/>
        </p:nvGrpSpPr>
        <p:grpSpPr>
          <a:xfrm>
            <a:off x="2892322" y="2721689"/>
            <a:ext cx="600360" cy="461920"/>
            <a:chOff x="4272487" y="985295"/>
            <a:chExt cx="530249" cy="407976"/>
          </a:xfrm>
        </p:grpSpPr>
        <p:grpSp>
          <p:nvGrpSpPr>
            <p:cNvPr id="31" name="组合 87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32" name="任意多边形 89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3" name="任意多边形 90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34" name="TextBox 88"/>
            <p:cNvSpPr txBox="1"/>
            <p:nvPr/>
          </p:nvSpPr>
          <p:spPr>
            <a:xfrm>
              <a:off x="4461816" y="1022886"/>
              <a:ext cx="282028" cy="326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2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5" name="组合 6"/>
          <p:cNvGrpSpPr/>
          <p:nvPr/>
        </p:nvGrpSpPr>
        <p:grpSpPr>
          <a:xfrm>
            <a:off x="4665772" y="3819223"/>
            <a:ext cx="3102131" cy="509643"/>
            <a:chOff x="4782534" y="2859366"/>
            <a:chExt cx="3102131" cy="509643"/>
          </a:xfrm>
        </p:grpSpPr>
        <p:sp>
          <p:nvSpPr>
            <p:cNvPr id="36" name="TextBox 101"/>
            <p:cNvSpPr txBox="1"/>
            <p:nvPr/>
          </p:nvSpPr>
          <p:spPr>
            <a:xfrm>
              <a:off x="4782534" y="3122788"/>
              <a:ext cx="31021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THE RESEARCH MENTALITY AND THE PROCESS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7" name="TextBox 145"/>
            <p:cNvSpPr txBox="1"/>
            <p:nvPr/>
          </p:nvSpPr>
          <p:spPr>
            <a:xfrm>
              <a:off x="4782534" y="2859366"/>
              <a:ext cx="18261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16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未来的计划与展望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8" name="组合 91"/>
          <p:cNvGrpSpPr/>
          <p:nvPr/>
        </p:nvGrpSpPr>
        <p:grpSpPr>
          <a:xfrm>
            <a:off x="4070247" y="3829590"/>
            <a:ext cx="600360" cy="461920"/>
            <a:chOff x="4272487" y="985295"/>
            <a:chExt cx="530249" cy="407976"/>
          </a:xfrm>
        </p:grpSpPr>
        <p:grpSp>
          <p:nvGrpSpPr>
            <p:cNvPr id="39" name="组合 92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40" name="任意多边形 95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1" name="任意多边形 96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42" name="TextBox 93"/>
            <p:cNvSpPr txBox="1"/>
            <p:nvPr/>
          </p:nvSpPr>
          <p:spPr>
            <a:xfrm>
              <a:off x="4461816" y="1022886"/>
              <a:ext cx="282028" cy="326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3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rcRect l="-2377" t="908" r="9201" b="5148"/>
          <a:stretch>
            <a:fillRect/>
          </a:stretch>
        </p:blipFill>
        <p:spPr>
          <a:xfrm>
            <a:off x="783590" y="1865630"/>
            <a:ext cx="6546215" cy="2560955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546649" y="236660"/>
            <a:ext cx="22875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漏洞扫描方面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1"/>
          <p:cNvSpPr txBox="1"/>
          <p:nvPr/>
        </p:nvSpPr>
        <p:spPr>
          <a:xfrm>
            <a:off x="2911618" y="236913"/>
            <a:ext cx="20358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弱密码碰撞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41"/>
          <p:cNvSpPr txBox="1"/>
          <p:nvPr/>
        </p:nvSpPr>
        <p:spPr>
          <a:xfrm>
            <a:off x="851043" y="696653"/>
            <a:ext cx="1452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完善请求头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2" name="TextBox 41"/>
          <p:cNvSpPr txBox="1"/>
          <p:nvPr/>
        </p:nvSpPr>
        <p:spPr>
          <a:xfrm>
            <a:off x="546649" y="236660"/>
            <a:ext cx="22875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Web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漏洞扫描方面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1"/>
          <p:cNvSpPr txBox="1"/>
          <p:nvPr/>
        </p:nvSpPr>
        <p:spPr>
          <a:xfrm>
            <a:off x="2911618" y="236913"/>
            <a:ext cx="17818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输出模块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8685" y="1134110"/>
            <a:ext cx="7049135" cy="3289935"/>
          </a:xfrm>
          <a:prstGeom prst="rect">
            <a:avLst/>
          </a:prstGeom>
        </p:spPr>
      </p:pic>
      <p:sp>
        <p:nvSpPr>
          <p:cNvPr id="4" name="TextBox 41"/>
          <p:cNvSpPr txBox="1"/>
          <p:nvPr/>
        </p:nvSpPr>
        <p:spPr>
          <a:xfrm>
            <a:off x="696103" y="735388"/>
            <a:ext cx="343535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输出模块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————html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7810" y="1017905"/>
            <a:ext cx="5901690" cy="3683635"/>
          </a:xfrm>
          <a:prstGeom prst="rect">
            <a:avLst/>
          </a:prstGeom>
        </p:spPr>
      </p:pic>
      <p:sp>
        <p:nvSpPr>
          <p:cNvPr id="4" name="TextBox 41"/>
          <p:cNvSpPr txBox="1"/>
          <p:nvPr/>
        </p:nvSpPr>
        <p:spPr>
          <a:xfrm>
            <a:off x="628793" y="113723"/>
            <a:ext cx="34594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输出模块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方面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————docx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26"/>
          <p:cNvSpPr txBox="1"/>
          <p:nvPr/>
        </p:nvSpPr>
        <p:spPr>
          <a:xfrm>
            <a:off x="4776696" y="2271354"/>
            <a:ext cx="1960880" cy="6299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疑难杂症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" name="组合 48"/>
          <p:cNvGrpSpPr/>
          <p:nvPr/>
        </p:nvGrpSpPr>
        <p:grpSpPr>
          <a:xfrm>
            <a:off x="580864" y="1546146"/>
            <a:ext cx="2704780" cy="2081072"/>
            <a:chOff x="4272487" y="985295"/>
            <a:chExt cx="530249" cy="407976"/>
          </a:xfrm>
        </p:grpSpPr>
        <p:grpSp>
          <p:nvGrpSpPr>
            <p:cNvPr id="4" name="组合 49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5" name="任意多边形 51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" name="任意多边形 52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7" name="TextBox 50"/>
            <p:cNvSpPr txBox="1"/>
            <p:nvPr/>
          </p:nvSpPr>
          <p:spPr>
            <a:xfrm>
              <a:off x="4519952" y="1045125"/>
              <a:ext cx="167310" cy="28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90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5</a:t>
              </a:r>
              <a:endParaRPr 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63"/>
          <p:cNvSpPr txBox="1"/>
          <p:nvPr/>
        </p:nvSpPr>
        <p:spPr>
          <a:xfrm>
            <a:off x="1473760" y="936698"/>
            <a:ext cx="436880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cookies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反复赋值，</a:t>
            </a:r>
            <a:r>
              <a:rPr lang="en-US" altLang="zh-CN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302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赋值法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使用已有</a:t>
            </a:r>
            <a:r>
              <a:rPr lang="en-US" altLang="zh-CN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cookie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直接进入的可行与不可行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904295" y="1046167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000" dirty="0" smtClean="0">
                <a:latin typeface="+mj-ea"/>
                <a:ea typeface="+mj-ea"/>
              </a:rPr>
              <a:t>1</a:t>
            </a:r>
            <a:endParaRPr lang="zh-CN" altLang="en-US" sz="3000" dirty="0">
              <a:latin typeface="+mj-ea"/>
              <a:ea typeface="+mj-ea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1469419" y="1861443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4" y="760414"/>
              <a:ext cx="3825872" cy="38258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3000" dirty="0" smtClean="0">
                  <a:latin typeface="+mj-ea"/>
                </a:rPr>
                <a:t>2</a:t>
              </a:r>
              <a:endParaRPr lang="zh-CN" altLang="en-US" sz="3000" dirty="0">
                <a:latin typeface="+mj-ea"/>
              </a:endParaRPr>
            </a:p>
          </p:txBody>
        </p:sp>
      </p:grpSp>
      <p:sp>
        <p:nvSpPr>
          <p:cNvPr id="76" name="椭圆 75"/>
          <p:cNvSpPr/>
          <p:nvPr/>
        </p:nvSpPr>
        <p:spPr>
          <a:xfrm>
            <a:off x="2044464" y="2578785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000" dirty="0">
                <a:latin typeface="+mj-ea"/>
              </a:rPr>
              <a:t>3</a:t>
            </a:r>
            <a:endParaRPr lang="zh-CN" altLang="en-US" sz="3000" dirty="0">
              <a:latin typeface="+mj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985879" y="1861413"/>
            <a:ext cx="44119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表格的</a:t>
            </a:r>
            <a:r>
              <a:rPr lang="en-US" altLang="zh-CN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submit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有时候也会作为一个值传递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表单提交地址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568824" y="2656225"/>
            <a:ext cx="2926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文件上传的地址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随机化处理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错误信息不返回，无法判断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521614" y="3288288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4" name="同心圆 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392114" y="760414"/>
              <a:ext cx="3825872" cy="38258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3000" dirty="0">
                  <a:latin typeface="+mj-ea"/>
                </a:rPr>
                <a:t>4</a:t>
              </a:r>
              <a:endParaRPr lang="en-US" altLang="zh-CN" sz="3000" dirty="0">
                <a:latin typeface="+mj-ea"/>
              </a:endParaRPr>
            </a:p>
          </p:txBody>
        </p:sp>
      </p:grpSp>
      <p:sp>
        <p:nvSpPr>
          <p:cNvPr id="6" name="TextBox 30"/>
          <p:cNvSpPr txBox="1"/>
          <p:nvPr/>
        </p:nvSpPr>
        <p:spPr>
          <a:xfrm>
            <a:off x="3193649" y="3362553"/>
            <a:ext cx="48590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sql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时间注入可能由于本身的响应时间无法判断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26"/>
          <p:cNvSpPr txBox="1"/>
          <p:nvPr/>
        </p:nvSpPr>
        <p:spPr>
          <a:xfrm>
            <a:off x="4776696" y="2271354"/>
            <a:ext cx="1960880" cy="6299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防守方法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" name="组合 48"/>
          <p:cNvGrpSpPr/>
          <p:nvPr/>
        </p:nvGrpSpPr>
        <p:grpSpPr>
          <a:xfrm>
            <a:off x="580864" y="1546146"/>
            <a:ext cx="2704780" cy="2081072"/>
            <a:chOff x="4272487" y="985295"/>
            <a:chExt cx="530249" cy="407976"/>
          </a:xfrm>
        </p:grpSpPr>
        <p:grpSp>
          <p:nvGrpSpPr>
            <p:cNvPr id="4" name="组合 49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5" name="任意多边形 51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" name="任意多边形 52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7" name="TextBox 50"/>
            <p:cNvSpPr txBox="1"/>
            <p:nvPr/>
          </p:nvSpPr>
          <p:spPr>
            <a:xfrm>
              <a:off x="4519952" y="1045125"/>
              <a:ext cx="167310" cy="28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sz="90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6</a:t>
              </a:r>
              <a:endParaRPr 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63"/>
          <p:cNvSpPr txBox="1"/>
          <p:nvPr/>
        </p:nvSpPr>
        <p:spPr>
          <a:xfrm>
            <a:off x="1473760" y="936698"/>
            <a:ext cx="528066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对</a:t>
            </a:r>
            <a:r>
              <a:rPr lang="en-US" altLang="zh-CN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cookies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进行多次验证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重点在于浏览器可以顺利执行的，</a:t>
            </a:r>
            <a:r>
              <a:rPr lang="en-US" altLang="zh-CN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requests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却不行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904295" y="1046167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000" dirty="0" smtClean="0">
                <a:latin typeface="+mj-ea"/>
                <a:ea typeface="+mj-ea"/>
              </a:rPr>
              <a:t>1</a:t>
            </a:r>
            <a:endParaRPr lang="zh-CN" altLang="en-US" sz="3000" dirty="0">
              <a:latin typeface="+mj-ea"/>
              <a:ea typeface="+mj-ea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1469419" y="1861443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4" y="760414"/>
              <a:ext cx="3825872" cy="38258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3000" dirty="0" smtClean="0">
                  <a:latin typeface="+mj-ea"/>
                </a:rPr>
                <a:t>2</a:t>
              </a:r>
              <a:endParaRPr lang="zh-CN" altLang="en-US" sz="3000" dirty="0">
                <a:latin typeface="+mj-ea"/>
              </a:endParaRPr>
            </a:p>
          </p:txBody>
        </p:sp>
      </p:grpSp>
      <p:sp>
        <p:nvSpPr>
          <p:cNvPr id="76" name="椭圆 75"/>
          <p:cNvSpPr/>
          <p:nvPr/>
        </p:nvSpPr>
        <p:spPr>
          <a:xfrm>
            <a:off x="2044464" y="2578785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000" dirty="0">
                <a:latin typeface="+mj-ea"/>
              </a:rPr>
              <a:t>3</a:t>
            </a:r>
            <a:endParaRPr lang="zh-CN" altLang="en-US" sz="3000" dirty="0">
              <a:latin typeface="+mj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985879" y="1861413"/>
            <a:ext cx="4069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提交表格可以设置隐含的附加位置。。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568824" y="2229505"/>
            <a:ext cx="42976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文件上传后，保存路径的随机化；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如果要返回成功，可以以图片的形式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如果以图片的形式，则命名可以出其不意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236499" y="3148588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4" name="同心圆 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392114" y="760414"/>
              <a:ext cx="3825872" cy="38258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3000" dirty="0">
                  <a:latin typeface="+mj-ea"/>
                </a:rPr>
                <a:t>4</a:t>
              </a:r>
              <a:endParaRPr lang="en-US" altLang="zh-CN" sz="3000" dirty="0">
                <a:latin typeface="+mj-ea"/>
              </a:endParaRPr>
            </a:p>
          </p:txBody>
        </p:sp>
      </p:grpSp>
      <p:sp>
        <p:nvSpPr>
          <p:cNvPr id="6" name="TextBox 30"/>
          <p:cNvSpPr txBox="1"/>
          <p:nvPr/>
        </p:nvSpPr>
        <p:spPr>
          <a:xfrm>
            <a:off x="2812014" y="3344773"/>
            <a:ext cx="6126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随机化服务器响应的时间，让原本容易判断的时间注入</a:t>
            </a:r>
            <a:r>
              <a:rPr lang="zh-CN" altLang="en-US" b="1" u="heavy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变得</a:t>
            </a:r>
            <a:endParaRPr lang="zh-CN" altLang="en-US" b="1" u="heavy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b="1" u="heavy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失去可靠性</a:t>
            </a:r>
            <a:endParaRPr lang="zh-CN" altLang="en-US" b="1" u="heavy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2"/>
          <p:cNvGrpSpPr/>
          <p:nvPr/>
        </p:nvGrpSpPr>
        <p:grpSpPr>
          <a:xfrm>
            <a:off x="1428779" y="1152148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8" name="同心圆 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9" name="椭圆 4"/>
            <p:cNvSpPr/>
            <p:nvPr/>
          </p:nvSpPr>
          <p:spPr>
            <a:xfrm>
              <a:off x="392114" y="760414"/>
              <a:ext cx="3825872" cy="38258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3000" dirty="0">
                  <a:latin typeface="+mj-ea"/>
                </a:rPr>
                <a:t>5</a:t>
              </a:r>
              <a:endParaRPr lang="en-US" altLang="zh-CN" sz="3000" dirty="0">
                <a:latin typeface="+mj-ea"/>
              </a:endParaRPr>
            </a:p>
          </p:txBody>
        </p:sp>
      </p:grpSp>
      <p:sp>
        <p:nvSpPr>
          <p:cNvPr id="10" name="TextBox 30"/>
          <p:cNvSpPr txBox="1"/>
          <p:nvPr/>
        </p:nvSpPr>
        <p:spPr>
          <a:xfrm>
            <a:off x="2100814" y="1226413"/>
            <a:ext cx="4526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对于</a:t>
            </a:r>
            <a:r>
              <a:rPr lang="en-US" altLang="zh-CN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sql,xss,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以及</a:t>
            </a:r>
            <a:r>
              <a:rPr lang="en-US" altLang="zh-CN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upload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中的敏感字符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及时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转译敏感字符为字符串，扼杀在摇篮里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2" name="组合 2"/>
          <p:cNvGrpSpPr/>
          <p:nvPr/>
        </p:nvGrpSpPr>
        <p:grpSpPr>
          <a:xfrm>
            <a:off x="1799619" y="2081788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3" name="同心圆 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4" name="椭圆 4"/>
            <p:cNvSpPr/>
            <p:nvPr/>
          </p:nvSpPr>
          <p:spPr>
            <a:xfrm>
              <a:off x="392114" y="760414"/>
              <a:ext cx="3825872" cy="38258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3000" dirty="0">
                  <a:latin typeface="+mj-ea"/>
                </a:rPr>
                <a:t>6</a:t>
              </a:r>
              <a:endParaRPr lang="en-US" altLang="zh-CN" sz="3000" dirty="0">
                <a:latin typeface="+mj-ea"/>
              </a:endParaRPr>
            </a:p>
          </p:txBody>
        </p:sp>
      </p:grpSp>
      <p:sp>
        <p:nvSpPr>
          <p:cNvPr id="5" name="TextBox 30"/>
          <p:cNvSpPr txBox="1"/>
          <p:nvPr/>
        </p:nvSpPr>
        <p:spPr>
          <a:xfrm>
            <a:off x="2471654" y="2156053"/>
            <a:ext cx="672465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设置不可见的命名不同的</a:t>
            </a:r>
            <a:r>
              <a:rPr lang="en-US" altLang="zh-CN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'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无限</a:t>
            </a:r>
            <a:r>
              <a:rPr lang="en-US" altLang="zh-CN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'</a:t>
            </a:r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深页面洞，让爬虫无法完成任务，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增加干扰性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6" name="组合 2"/>
          <p:cNvGrpSpPr/>
          <p:nvPr/>
        </p:nvGrpSpPr>
        <p:grpSpPr>
          <a:xfrm>
            <a:off x="2236499" y="3148588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11" name="同心圆 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12" name="椭圆 4"/>
            <p:cNvSpPr/>
            <p:nvPr/>
          </p:nvSpPr>
          <p:spPr>
            <a:xfrm>
              <a:off x="392114" y="760414"/>
              <a:ext cx="3825872" cy="38258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3000" dirty="0">
                  <a:latin typeface="+mj-ea"/>
                </a:rPr>
                <a:t>7</a:t>
              </a:r>
              <a:endParaRPr lang="en-US" altLang="zh-CN" sz="3000" dirty="0">
                <a:latin typeface="+mj-ea"/>
              </a:endParaRPr>
            </a:p>
          </p:txBody>
        </p:sp>
      </p:grpSp>
      <p:sp>
        <p:nvSpPr>
          <p:cNvPr id="13" name="TextBox 30"/>
          <p:cNvSpPr txBox="1"/>
          <p:nvPr/>
        </p:nvSpPr>
        <p:spPr>
          <a:xfrm>
            <a:off x="2812014" y="3344773"/>
            <a:ext cx="45262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验证码最好使用滑块或者图片点击型态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（较多的划线不一定能真的限制机器学习，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l"/>
            <a:r>
              <a:rPr lang="zh-CN" altLang="en-US" b="1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并且还会有很差的用户体验）</a:t>
            </a:r>
            <a:endParaRPr lang="zh-CN" altLang="en-US" b="1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任意多边形 18"/>
          <p:cNvSpPr/>
          <p:nvPr/>
        </p:nvSpPr>
        <p:spPr>
          <a:xfrm>
            <a:off x="1992504" y="1073593"/>
            <a:ext cx="4883752" cy="3364229"/>
          </a:xfrm>
          <a:custGeom>
            <a:avLst/>
            <a:gdLst>
              <a:gd name="connsiteX0" fmla="*/ 0 w 5359400"/>
              <a:gd name="connsiteY0" fmla="*/ 677333 h 3522133"/>
              <a:gd name="connsiteX1" fmla="*/ 5359400 w 5359400"/>
              <a:gd name="connsiteY1" fmla="*/ 0 h 3522133"/>
              <a:gd name="connsiteX2" fmla="*/ 3530600 w 5359400"/>
              <a:gd name="connsiteY2" fmla="*/ 3522133 h 3522133"/>
              <a:gd name="connsiteX3" fmla="*/ 0 w 5359400"/>
              <a:gd name="connsiteY3" fmla="*/ 677333 h 3522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3522133">
                <a:moveTo>
                  <a:pt x="0" y="677333"/>
                </a:moveTo>
                <a:lnTo>
                  <a:pt x="5359400" y="0"/>
                </a:lnTo>
                <a:lnTo>
                  <a:pt x="3530600" y="3522133"/>
                </a:lnTo>
                <a:lnTo>
                  <a:pt x="0" y="677333"/>
                </a:lnTo>
                <a:close/>
              </a:path>
            </a:pathLst>
          </a:custGeom>
          <a:noFill/>
          <a:ln w="952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711466" y="2285340"/>
            <a:ext cx="5721069" cy="67708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TextBox 1"/>
          <p:cNvSpPr txBox="1"/>
          <p:nvPr/>
        </p:nvSpPr>
        <p:spPr>
          <a:xfrm>
            <a:off x="1077320" y="2116916"/>
            <a:ext cx="6988975" cy="1013460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p>
            <a:pPr algn="ctr"/>
            <a:r>
              <a:rPr lang="en-US" sz="60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!</a:t>
            </a:r>
            <a:endParaRPr lang="en-US" sz="6000" b="1" dirty="0" smtClean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36090" y="2177126"/>
            <a:ext cx="3294380" cy="6299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  <a:sym typeface="+mn-ea"/>
              </a:rPr>
              <a:t>小组工作与分工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40" name="Picture 3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1" name="组合 40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42" name="组合 41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44" name="任意多边形 43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 44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 smtClean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1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32" name="任意多边形 31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0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个人分工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33"/>
          <p:cNvSpPr txBox="1"/>
          <p:nvPr/>
        </p:nvSpPr>
        <p:spPr>
          <a:xfrm>
            <a:off x="1624985" y="28937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最近两周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7" name="直接连接符 34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34"/>
          <p:cNvSpPr/>
          <p:nvPr/>
        </p:nvSpPr>
        <p:spPr>
          <a:xfrm rot="5400000" flipV="1">
            <a:off x="6542122" y="2283153"/>
            <a:ext cx="1163726" cy="1476374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等腰三角形 42"/>
          <p:cNvSpPr/>
          <p:nvPr/>
        </p:nvSpPr>
        <p:spPr>
          <a:xfrm rot="5820000">
            <a:off x="1109653" y="739286"/>
            <a:ext cx="1096433" cy="1404776"/>
          </a:xfrm>
          <a:custGeom>
            <a:avLst/>
            <a:gdLst/>
            <a:ahLst/>
            <a:cxnLst/>
            <a:rect l="l" t="t" r="r" b="b"/>
            <a:pathLst>
              <a:path w="1054142" h="1350592">
                <a:moveTo>
                  <a:pt x="521627" y="0"/>
                </a:moveTo>
                <a:lnTo>
                  <a:pt x="682907" y="322559"/>
                </a:lnTo>
                <a:cubicBezTo>
                  <a:pt x="898294" y="386795"/>
                  <a:pt x="1054142" y="586958"/>
                  <a:pt x="1054142" y="823521"/>
                </a:cubicBezTo>
                <a:cubicBezTo>
                  <a:pt x="1054142" y="1114614"/>
                  <a:pt x="818164" y="1350592"/>
                  <a:pt x="527071" y="1350592"/>
                </a:cubicBezTo>
                <a:cubicBezTo>
                  <a:pt x="235978" y="1350592"/>
                  <a:pt x="0" y="1114614"/>
                  <a:pt x="0" y="823521"/>
                </a:cubicBezTo>
                <a:cubicBezTo>
                  <a:pt x="0" y="591722"/>
                  <a:pt x="149634" y="394871"/>
                  <a:pt x="358347" y="32656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28"/>
          <p:cNvSpPr/>
          <p:nvPr/>
        </p:nvSpPr>
        <p:spPr>
          <a:xfrm>
            <a:off x="2620334" y="853945"/>
            <a:ext cx="5241838" cy="118640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TextBox 24"/>
          <p:cNvSpPr>
            <a:spLocks noChangeArrowheads="1"/>
          </p:cNvSpPr>
          <p:nvPr/>
        </p:nvSpPr>
        <p:spPr bwMode="auto">
          <a:xfrm>
            <a:off x="1070709" y="1268911"/>
            <a:ext cx="89985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凌霄汉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31"/>
          <p:cNvSpPr>
            <a:spLocks noChangeArrowheads="1"/>
          </p:cNvSpPr>
          <p:nvPr/>
        </p:nvSpPr>
        <p:spPr bwMode="auto">
          <a:xfrm>
            <a:off x="6900974" y="2836674"/>
            <a:ext cx="8747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王硕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31"/>
          <p:cNvSpPr/>
          <p:nvPr/>
        </p:nvSpPr>
        <p:spPr>
          <a:xfrm>
            <a:off x="706677" y="2374615"/>
            <a:ext cx="5241838" cy="1186406"/>
          </a:xfrm>
          <a:prstGeom prst="roundRect">
            <a:avLst>
              <a:gd name="adj" fmla="val 16009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等腰三角形 42"/>
          <p:cNvSpPr/>
          <p:nvPr/>
        </p:nvSpPr>
        <p:spPr>
          <a:xfrm rot="5400000">
            <a:off x="1154984" y="3712336"/>
            <a:ext cx="1096433" cy="1404776"/>
          </a:xfrm>
          <a:custGeom>
            <a:avLst/>
            <a:gdLst/>
            <a:ahLst/>
            <a:cxnLst/>
            <a:rect l="l" t="t" r="r" b="b"/>
            <a:pathLst>
              <a:path w="1054142" h="1350592">
                <a:moveTo>
                  <a:pt x="521627" y="0"/>
                </a:moveTo>
                <a:lnTo>
                  <a:pt x="682907" y="322559"/>
                </a:lnTo>
                <a:cubicBezTo>
                  <a:pt x="898294" y="386795"/>
                  <a:pt x="1054142" y="586958"/>
                  <a:pt x="1054142" y="823521"/>
                </a:cubicBezTo>
                <a:cubicBezTo>
                  <a:pt x="1054142" y="1114614"/>
                  <a:pt x="818164" y="1350592"/>
                  <a:pt x="527071" y="1350592"/>
                </a:cubicBezTo>
                <a:cubicBezTo>
                  <a:pt x="235978" y="1350592"/>
                  <a:pt x="0" y="1114614"/>
                  <a:pt x="0" y="823521"/>
                </a:cubicBezTo>
                <a:cubicBezTo>
                  <a:pt x="0" y="591722"/>
                  <a:pt x="149634" y="394871"/>
                  <a:pt x="358347" y="32656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28"/>
          <p:cNvSpPr/>
          <p:nvPr/>
        </p:nvSpPr>
        <p:spPr>
          <a:xfrm>
            <a:off x="2742920" y="3804694"/>
            <a:ext cx="5241838" cy="118640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"/>
          <p:cNvSpPr/>
          <p:nvPr/>
        </p:nvSpPr>
        <p:spPr>
          <a:xfrm>
            <a:off x="1093402" y="4230058"/>
            <a:ext cx="877164" cy="369332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谢庆贺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2"/>
          <p:cNvSpPr/>
          <p:nvPr/>
        </p:nvSpPr>
        <p:spPr>
          <a:xfrm>
            <a:off x="3102170" y="4037812"/>
            <a:ext cx="4883191" cy="953135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upload-file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模块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编写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sqli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模块的编写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题目部署的实现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矩形 3"/>
          <p:cNvSpPr/>
          <p:nvPr/>
        </p:nvSpPr>
        <p:spPr>
          <a:xfrm>
            <a:off x="2793720" y="1124630"/>
            <a:ext cx="4895473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zh-CN" altLang="en-US" sz="1200" dirty="0">
                <a:solidFill>
                  <a:schemeClr val="bg1"/>
                </a:solidFill>
              </a:rPr>
              <a:t>爬虫模块的编写；</a:t>
            </a:r>
            <a:endParaRPr lang="zh-CN" altLang="en-US" sz="1200" dirty="0">
              <a:solidFill>
                <a:schemeClr val="bg1"/>
              </a:solidFill>
            </a:endParaRPr>
          </a:p>
          <a:p>
            <a:pPr algn="just"/>
            <a:r>
              <a:rPr lang="zh-CN" altLang="en-US" sz="1200" dirty="0">
                <a:solidFill>
                  <a:schemeClr val="bg1"/>
                </a:solidFill>
              </a:rPr>
              <a:t>弱密码碰撞</a:t>
            </a:r>
            <a:r>
              <a:rPr lang="zh-CN" altLang="en-US" sz="1200" dirty="0">
                <a:solidFill>
                  <a:schemeClr val="bg1"/>
                </a:solidFill>
              </a:rPr>
              <a:t>模块的编写；</a:t>
            </a:r>
            <a:endParaRPr lang="zh-CN" altLang="en-US" sz="1200" dirty="0">
              <a:solidFill>
                <a:schemeClr val="bg1"/>
              </a:solidFill>
            </a:endParaRPr>
          </a:p>
          <a:p>
            <a:pPr algn="just"/>
            <a:r>
              <a:rPr lang="zh-CN" altLang="en-US" sz="1200" dirty="0">
                <a:solidFill>
                  <a:schemeClr val="bg1"/>
                </a:solidFill>
              </a:rPr>
              <a:t>输出模块的编写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" name="矩形 16"/>
          <p:cNvSpPr/>
          <p:nvPr/>
        </p:nvSpPr>
        <p:spPr>
          <a:xfrm>
            <a:off x="706677" y="2599686"/>
            <a:ext cx="5241838" cy="737235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en-US" altLang="zh-CN" sz="1400" dirty="0">
                <a:solidFill>
                  <a:schemeClr val="bg1"/>
                </a:solidFill>
                <a:sym typeface="+mn-ea"/>
              </a:rPr>
              <a:t>xss</a:t>
            </a:r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模块的编写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just"/>
            <a:r>
              <a:rPr lang="zh-CN" altLang="en-US" sz="1400" dirty="0">
                <a:solidFill>
                  <a:schemeClr val="bg1"/>
                </a:solidFill>
              </a:rPr>
              <a:t>网站修正与整合，</a:t>
            </a:r>
            <a:r>
              <a:rPr lang="en-US" altLang="zh-CN" sz="1400" dirty="0">
                <a:solidFill>
                  <a:schemeClr val="bg1"/>
                </a:solidFill>
                <a:sym typeface="+mn-ea"/>
              </a:rPr>
              <a:t>markdown</a:t>
            </a:r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、消息队列、密码重置等的实现</a:t>
            </a:r>
            <a:endParaRPr lang="zh-CN" altLang="en-US" sz="1400" dirty="0">
              <a:solidFill>
                <a:schemeClr val="bg1"/>
              </a:solidFill>
            </a:endParaRPr>
          </a:p>
          <a:p>
            <a:pPr algn="just"/>
            <a:r>
              <a:rPr lang="en-US" altLang="zh-CN" sz="1400" dirty="0">
                <a:solidFill>
                  <a:schemeClr val="bg1"/>
                </a:solidFill>
              </a:rPr>
              <a:t>web</a:t>
            </a:r>
            <a:r>
              <a:rPr lang="zh-CN" altLang="en-US" sz="1400" dirty="0">
                <a:solidFill>
                  <a:schemeClr val="bg1"/>
                </a:solidFill>
              </a:rPr>
              <a:t>题目学习与部署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4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大体工作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35"/>
          <p:cNvSpPr txBox="1"/>
          <p:nvPr/>
        </p:nvSpPr>
        <p:spPr>
          <a:xfrm>
            <a:off x="1575455" y="290645"/>
            <a:ext cx="20617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THE SIGNIFICANCE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7" name="直接连接符 36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1"/>
          <p:cNvSpPr/>
          <p:nvPr/>
        </p:nvSpPr>
        <p:spPr>
          <a:xfrm>
            <a:off x="393359" y="1772272"/>
            <a:ext cx="1423450" cy="142345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grpSp>
        <p:nvGrpSpPr>
          <p:cNvPr id="9" name="组合 2"/>
          <p:cNvGrpSpPr/>
          <p:nvPr/>
        </p:nvGrpSpPr>
        <p:grpSpPr>
          <a:xfrm>
            <a:off x="1515415" y="2306372"/>
            <a:ext cx="1223538" cy="368530"/>
            <a:chOff x="3838575" y="2712368"/>
            <a:chExt cx="1604974" cy="368530"/>
          </a:xfrm>
        </p:grpSpPr>
        <p:cxnSp>
          <p:nvCxnSpPr>
            <p:cNvPr id="10" name="直接连接符 3"/>
            <p:cNvCxnSpPr/>
            <p:nvPr/>
          </p:nvCxnSpPr>
          <p:spPr>
            <a:xfrm>
              <a:off x="3838575" y="2892218"/>
              <a:ext cx="593181" cy="0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4"/>
            <p:cNvCxnSpPr/>
            <p:nvPr/>
          </p:nvCxnSpPr>
          <p:spPr>
            <a:xfrm>
              <a:off x="4952634" y="2911353"/>
              <a:ext cx="490915" cy="0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5"/>
            <p:cNvCxnSpPr/>
            <p:nvPr/>
          </p:nvCxnSpPr>
          <p:spPr>
            <a:xfrm flipV="1">
              <a:off x="4405565" y="2712368"/>
              <a:ext cx="186017" cy="189461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6"/>
            <p:cNvCxnSpPr/>
            <p:nvPr/>
          </p:nvCxnSpPr>
          <p:spPr>
            <a:xfrm flipV="1">
              <a:off x="4807526" y="2899283"/>
              <a:ext cx="171299" cy="174470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7"/>
            <p:cNvCxnSpPr/>
            <p:nvPr/>
          </p:nvCxnSpPr>
          <p:spPr>
            <a:xfrm flipH="1" flipV="1">
              <a:off x="4543202" y="2717130"/>
              <a:ext cx="316707" cy="363768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椭圆 10"/>
          <p:cNvSpPr/>
          <p:nvPr/>
        </p:nvSpPr>
        <p:spPr>
          <a:xfrm>
            <a:off x="2602033" y="1165284"/>
            <a:ext cx="2722112" cy="272211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5137352" y="1550545"/>
            <a:ext cx="596669" cy="59666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25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83307" y="2218563"/>
            <a:ext cx="101674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网站基本情况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03245" y="1492885"/>
            <a:ext cx="1720215" cy="21577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在上一次的基础上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1)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实现了消息队列，战队管理。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2)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以及富文本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来写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writeup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的功能；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同时具备文件上传和下载功能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椭圆 19"/>
          <p:cNvSpPr/>
          <p:nvPr/>
        </p:nvSpPr>
        <p:spPr>
          <a:xfrm>
            <a:off x="5287847" y="2388745"/>
            <a:ext cx="596669" cy="59666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25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 Box 18"/>
          <p:cNvSpPr txBox="1"/>
          <p:nvPr/>
        </p:nvSpPr>
        <p:spPr>
          <a:xfrm>
            <a:off x="5884545" y="2617470"/>
            <a:ext cx="2468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有些地方不够用户友好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" name="Text Box 25"/>
          <p:cNvSpPr txBox="1"/>
          <p:nvPr/>
        </p:nvSpPr>
        <p:spPr>
          <a:xfrm>
            <a:off x="5658485" y="1769110"/>
            <a:ext cx="3383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极少情况下会出现一些显示问题</a:t>
            </a:r>
            <a:endParaRPr lang="en-US"/>
          </a:p>
        </p:txBody>
      </p:sp>
      <p:sp>
        <p:nvSpPr>
          <p:cNvPr id="27" name="椭圆 19"/>
          <p:cNvSpPr/>
          <p:nvPr/>
        </p:nvSpPr>
        <p:spPr>
          <a:xfrm>
            <a:off x="5061787" y="3053590"/>
            <a:ext cx="596669" cy="59666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5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5658485" y="3282315"/>
            <a:ext cx="2240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需要增加题目的数量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椭圆 1"/>
          <p:cNvSpPr/>
          <p:nvPr/>
        </p:nvSpPr>
        <p:spPr>
          <a:xfrm>
            <a:off x="393359" y="1772272"/>
            <a:ext cx="1423450" cy="142345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1515415" y="2306372"/>
            <a:ext cx="1223538" cy="368530"/>
            <a:chOff x="3838575" y="2712368"/>
            <a:chExt cx="1604974" cy="368530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3838575" y="2892218"/>
              <a:ext cx="593181" cy="0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952634" y="2911353"/>
              <a:ext cx="490915" cy="0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V="1">
              <a:off x="4405565" y="2712368"/>
              <a:ext cx="186017" cy="189461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V="1">
              <a:off x="4807526" y="2899283"/>
              <a:ext cx="171299" cy="174470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flipH="1" flipV="1">
              <a:off x="4543202" y="2717130"/>
              <a:ext cx="316707" cy="363768"/>
            </a:xfrm>
            <a:prstGeom prst="line">
              <a:avLst/>
            </a:prstGeom>
            <a:ln w="762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椭圆 10"/>
          <p:cNvSpPr/>
          <p:nvPr/>
        </p:nvSpPr>
        <p:spPr>
          <a:xfrm>
            <a:off x="2602033" y="1165284"/>
            <a:ext cx="2722112" cy="272211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4480762" y="1145772"/>
            <a:ext cx="596669" cy="59666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5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001045" y="2185662"/>
            <a:ext cx="596669" cy="59666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5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480762" y="3277110"/>
            <a:ext cx="596669" cy="59666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5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83307" y="2218563"/>
            <a:ext cx="101674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漏洞扫描基本情况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423654" y="1301253"/>
            <a:ext cx="3084553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/>
            <a:r>
              <a:rPr lang="zh-CN" altLang="en-US" sz="1050" dirty="0"/>
              <a:t>还需要对一些</a:t>
            </a:r>
            <a:r>
              <a:rPr lang="en-US" altLang="zh-CN" sz="1050" dirty="0"/>
              <a:t>payload</a:t>
            </a:r>
            <a:r>
              <a:rPr lang="zh-CN" altLang="en-US" sz="1050" dirty="0"/>
              <a:t>进行优化；</a:t>
            </a:r>
            <a:endParaRPr lang="zh-CN" altLang="en-US" sz="1050" dirty="0"/>
          </a:p>
          <a:p>
            <a:pPr algn="just"/>
            <a:r>
              <a:rPr lang="zh-CN" altLang="en-US" sz="1050" dirty="0"/>
              <a:t>需要对于各种情况都进行更细化与完善的考虑</a:t>
            </a:r>
            <a:endParaRPr lang="zh-CN" altLang="en-US" sz="1050" dirty="0"/>
          </a:p>
          <a:p>
            <a:pPr algn="just"/>
            <a:r>
              <a:rPr lang="zh-CN" altLang="en-US" sz="1050" dirty="0">
                <a:sym typeface="+mn-ea"/>
              </a:rPr>
              <a:t>增加对一些疑难杂症的处理方法和理解</a:t>
            </a:r>
            <a:endParaRPr lang="zh-CN" altLang="en-US" sz="1050" dirty="0"/>
          </a:p>
          <a:p>
            <a:pPr algn="just"/>
            <a:endParaRPr lang="zh-CN" altLang="en-US" sz="1050" dirty="0"/>
          </a:p>
        </p:txBody>
      </p:sp>
      <p:sp>
        <p:nvSpPr>
          <p:cNvPr id="24" name="TextBox 23"/>
          <p:cNvSpPr txBox="1"/>
          <p:nvPr/>
        </p:nvSpPr>
        <p:spPr>
          <a:xfrm>
            <a:off x="5198229" y="3415205"/>
            <a:ext cx="3137908" cy="1612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/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所有模块的统合</a:t>
            </a:r>
            <a:endParaRPr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37451" y="1623652"/>
            <a:ext cx="1879680" cy="16783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四种扫描模块</a:t>
            </a:r>
            <a:r>
              <a:rPr lang="en-US" altLang="zh-CN" sz="1200" dirty="0">
                <a:solidFill>
                  <a:schemeClr val="bg1"/>
                </a:solidFill>
              </a:rPr>
              <a:t>+</a:t>
            </a:r>
            <a:r>
              <a:rPr lang="zh-CN" altLang="en-US" sz="1200" dirty="0">
                <a:solidFill>
                  <a:schemeClr val="bg1"/>
                </a:solidFill>
              </a:rPr>
              <a:t>爬虫模块</a:t>
            </a:r>
            <a:endParaRPr lang="zh-CN" altLang="en-US" sz="1200" dirty="0">
              <a:solidFill>
                <a:schemeClr val="bg1"/>
              </a:solidFill>
            </a:endParaRPr>
          </a:p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基本功能已经实现；</a:t>
            </a:r>
            <a:endParaRPr lang="zh-CN" altLang="en-US" sz="1200" dirty="0">
              <a:solidFill>
                <a:schemeClr val="bg1"/>
              </a:solidFill>
            </a:endParaRPr>
          </a:p>
          <a:p>
            <a:pPr algn="just">
              <a:lnSpc>
                <a:spcPct val="130000"/>
              </a:lnSpc>
            </a:pPr>
            <a:endParaRPr lang="zh-CN" altLang="en-US" sz="1200" dirty="0">
              <a:solidFill>
                <a:schemeClr val="bg1"/>
              </a:solidFill>
            </a:endParaRPr>
          </a:p>
          <a:p>
            <a:pPr algn="just">
              <a:lnSpc>
                <a:spcPct val="130000"/>
              </a:lnSpc>
            </a:pPr>
            <a:endParaRPr lang="zh-CN" altLang="en-US" sz="1200" dirty="0">
              <a:solidFill>
                <a:schemeClr val="bg1"/>
              </a:solidFill>
            </a:endParaRPr>
          </a:p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因为本漏洞模块富有意义，因此之后会在课余时间继续扩充功能</a:t>
            </a:r>
            <a:endParaRPr lang="en-US" altLang="zh-CN" sz="1200" dirty="0">
              <a:solidFill>
                <a:schemeClr val="bg1"/>
              </a:solidFill>
            </a:endParaRPr>
          </a:p>
        </p:txBody>
      </p:sp>
      <p:sp>
        <p:nvSpPr>
          <p:cNvPr id="9" name="TextBox 21"/>
          <p:cNvSpPr txBox="1"/>
          <p:nvPr/>
        </p:nvSpPr>
        <p:spPr>
          <a:xfrm>
            <a:off x="5598279" y="2163583"/>
            <a:ext cx="3084553" cy="3225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/>
            <a:r>
              <a:rPr lang="zh-CN" altLang="en-US" sz="1050" dirty="0"/>
              <a:t>扫描效率还需要提升</a:t>
            </a:r>
            <a:endParaRPr lang="zh-CN" altLang="en-US" sz="1050" dirty="0"/>
          </a:p>
          <a:p>
            <a:pPr algn="just"/>
            <a:endParaRPr lang="zh-CN" altLang="en-US" sz="10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TextBox 26"/>
          <p:cNvSpPr txBox="1"/>
          <p:nvPr/>
        </p:nvSpPr>
        <p:spPr>
          <a:xfrm>
            <a:off x="4318279" y="2271354"/>
            <a:ext cx="287771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工作具体细节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50" name="组合 49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52" name="任意多边形 51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3" name="任意多边形 52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90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2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" name="TextBox 26"/>
          <p:cNvSpPr txBox="1"/>
          <p:nvPr/>
        </p:nvSpPr>
        <p:spPr>
          <a:xfrm>
            <a:off x="4332195" y="2271354"/>
            <a:ext cx="2849880" cy="6299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网站新增功能</a:t>
            </a:r>
            <a:endParaRPr lang="zh-CN" altLang="en-US" sz="35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50" name="组合 49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52" name="任意多边形 51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3" name="任意多边形 52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4519952" y="1045125"/>
              <a:ext cx="167310" cy="28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90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3</a:t>
              </a:r>
              <a:endParaRPr lang="en-US" altLang="zh-CN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" name="TextBox 22"/>
          <p:cNvSpPr txBox="1"/>
          <p:nvPr/>
        </p:nvSpPr>
        <p:spPr>
          <a:xfrm>
            <a:off x="453939" y="22926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网站方面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00710" y="1035050"/>
            <a:ext cx="3905250" cy="1071868"/>
            <a:chOff x="1330259" y="1960089"/>
            <a:chExt cx="4770580" cy="1309351"/>
          </a:xfrm>
        </p:grpSpPr>
        <p:sp>
          <p:nvSpPr>
            <p:cNvPr id="4" name="任意多边形 3"/>
            <p:cNvSpPr/>
            <p:nvPr/>
          </p:nvSpPr>
          <p:spPr bwMode="auto">
            <a:xfrm>
              <a:off x="1330259" y="1960089"/>
              <a:ext cx="4770580" cy="1309351"/>
            </a:xfrm>
            <a:custGeom>
              <a:avLst/>
              <a:gdLst>
                <a:gd name="connsiteX0" fmla="*/ 1518707 w 4770580"/>
                <a:gd name="connsiteY0" fmla="*/ 68270 h 1309351"/>
                <a:gd name="connsiteX1" fmla="*/ 1341950 w 4770580"/>
                <a:gd name="connsiteY1" fmla="*/ 166412 h 1309351"/>
                <a:gd name="connsiteX2" fmla="*/ 1300229 w 4770580"/>
                <a:gd name="connsiteY2" fmla="*/ 236195 h 1309351"/>
                <a:gd name="connsiteX3" fmla="*/ 1266876 w 4770580"/>
                <a:gd name="connsiteY3" fmla="*/ 291983 h 1309351"/>
                <a:gd name="connsiteX4" fmla="*/ 1278103 w 4770580"/>
                <a:gd name="connsiteY4" fmla="*/ 311429 h 1309351"/>
                <a:gd name="connsiteX5" fmla="*/ 1413457 w 4770580"/>
                <a:gd name="connsiteY5" fmla="*/ 545868 h 1309351"/>
                <a:gd name="connsiteX6" fmla="*/ 1413571 w 4770580"/>
                <a:gd name="connsiteY6" fmla="*/ 763108 h 1309351"/>
                <a:gd name="connsiteX7" fmla="*/ 1267753 w 4770580"/>
                <a:gd name="connsiteY7" fmla="*/ 1015754 h 1309351"/>
                <a:gd name="connsiteX8" fmla="*/ 1263392 w 4770580"/>
                <a:gd name="connsiteY8" fmla="*/ 1023311 h 1309351"/>
                <a:gd name="connsiteX9" fmla="*/ 1264931 w 4770580"/>
                <a:gd name="connsiteY9" fmla="*/ 1025879 h 1309351"/>
                <a:gd name="connsiteX10" fmla="*/ 1341950 w 4770580"/>
                <a:gd name="connsiteY10" fmla="*/ 1154283 h 1309351"/>
                <a:gd name="connsiteX11" fmla="*/ 1518707 w 4770580"/>
                <a:gd name="connsiteY11" fmla="*/ 1252423 h 1309351"/>
                <a:gd name="connsiteX12" fmla="*/ 4267820 w 4770580"/>
                <a:gd name="connsiteY12" fmla="*/ 1252423 h 1309351"/>
                <a:gd name="connsiteX13" fmla="*/ 4443238 w 4770580"/>
                <a:gd name="connsiteY13" fmla="*/ 1154283 h 1309351"/>
                <a:gd name="connsiteX14" fmla="*/ 4681593 w 4770580"/>
                <a:gd name="connsiteY14" fmla="*/ 759135 h 1309351"/>
                <a:gd name="connsiteX15" fmla="*/ 4681593 w 4770580"/>
                <a:gd name="connsiteY15" fmla="*/ 562851 h 1309351"/>
                <a:gd name="connsiteX16" fmla="*/ 4443238 w 4770580"/>
                <a:gd name="connsiteY16" fmla="*/ 166412 h 1309351"/>
                <a:gd name="connsiteX17" fmla="*/ 4267820 w 4770580"/>
                <a:gd name="connsiteY17" fmla="*/ 68270 h 1309351"/>
                <a:gd name="connsiteX18" fmla="*/ 1518707 w 4770580"/>
                <a:gd name="connsiteY18" fmla="*/ 68270 h 1309351"/>
                <a:gd name="connsiteX19" fmla="*/ 720841 w 4770580"/>
                <a:gd name="connsiteY19" fmla="*/ 63932 h 1309351"/>
                <a:gd name="connsiteX20" fmla="*/ 631877 w 4770580"/>
                <a:gd name="connsiteY20" fmla="*/ 86206 h 1309351"/>
                <a:gd name="connsiteX21" fmla="*/ 273216 w 4770580"/>
                <a:gd name="connsiteY21" fmla="*/ 293279 h 1309351"/>
                <a:gd name="connsiteX22" fmla="*/ 184004 w 4770580"/>
                <a:gd name="connsiteY22" fmla="*/ 447613 h 1309351"/>
                <a:gd name="connsiteX23" fmla="*/ 183946 w 4770580"/>
                <a:gd name="connsiteY23" fmla="*/ 861660 h 1309351"/>
                <a:gd name="connsiteX24" fmla="*/ 273583 w 4770580"/>
                <a:gd name="connsiteY24" fmla="*/ 1016915 h 1309351"/>
                <a:gd name="connsiteX25" fmla="*/ 632187 w 4770580"/>
                <a:gd name="connsiteY25" fmla="*/ 1223889 h 1309351"/>
                <a:gd name="connsiteX26" fmla="*/ 810450 w 4770580"/>
                <a:gd name="connsiteY26" fmla="*/ 1223795 h 1309351"/>
                <a:gd name="connsiteX27" fmla="*/ 1169111 w 4770580"/>
                <a:gd name="connsiteY27" fmla="*/ 1016722 h 1309351"/>
                <a:gd name="connsiteX28" fmla="*/ 1258324 w 4770580"/>
                <a:gd name="connsiteY28" fmla="*/ 862389 h 1309351"/>
                <a:gd name="connsiteX29" fmla="*/ 1258381 w 4770580"/>
                <a:gd name="connsiteY29" fmla="*/ 448342 h 1309351"/>
                <a:gd name="connsiteX30" fmla="*/ 1168744 w 4770580"/>
                <a:gd name="connsiteY30" fmla="*/ 293086 h 1309351"/>
                <a:gd name="connsiteX31" fmla="*/ 810141 w 4770580"/>
                <a:gd name="connsiteY31" fmla="*/ 86112 h 1309351"/>
                <a:gd name="connsiteX32" fmla="*/ 720841 w 4770580"/>
                <a:gd name="connsiteY32" fmla="*/ 63932 h 1309351"/>
                <a:gd name="connsiteX33" fmla="*/ 468456 w 4770580"/>
                <a:gd name="connsiteY33" fmla="*/ 0 h 1309351"/>
                <a:gd name="connsiteX34" fmla="*/ 973030 w 4770580"/>
                <a:gd name="connsiteY34" fmla="*/ 70 h 1309351"/>
                <a:gd name="connsiteX35" fmla="*/ 1161109 w 4770580"/>
                <a:gd name="connsiteY35" fmla="*/ 108788 h 1309351"/>
                <a:gd name="connsiteX36" fmla="*/ 1205528 w 4770580"/>
                <a:gd name="connsiteY36" fmla="*/ 185726 h 1309351"/>
                <a:gd name="connsiteX37" fmla="*/ 1230238 w 4770580"/>
                <a:gd name="connsiteY37" fmla="*/ 228524 h 1309351"/>
                <a:gd name="connsiteX38" fmla="*/ 1244158 w 4770580"/>
                <a:gd name="connsiteY38" fmla="*/ 204345 h 1309351"/>
                <a:gd name="connsiteX39" fmla="*/ 1287348 w 4770580"/>
                <a:gd name="connsiteY39" fmla="*/ 129321 h 1309351"/>
                <a:gd name="connsiteX40" fmla="*/ 1470329 w 4770580"/>
                <a:gd name="connsiteY40" fmla="*/ 23809 h 1309351"/>
                <a:gd name="connsiteX41" fmla="*/ 4316245 w 4770580"/>
                <a:gd name="connsiteY41" fmla="*/ 23809 h 1309351"/>
                <a:gd name="connsiteX42" fmla="*/ 4497840 w 4770580"/>
                <a:gd name="connsiteY42" fmla="*/ 129321 h 1309351"/>
                <a:gd name="connsiteX43" fmla="*/ 4744589 w 4770580"/>
                <a:gd name="connsiteY43" fmla="*/ 555530 h 1309351"/>
                <a:gd name="connsiteX44" fmla="*/ 4744589 w 4770580"/>
                <a:gd name="connsiteY44" fmla="*/ 766553 h 1309351"/>
                <a:gd name="connsiteX45" fmla="*/ 4497840 w 4770580"/>
                <a:gd name="connsiteY45" fmla="*/ 1191374 h 1309351"/>
                <a:gd name="connsiteX46" fmla="*/ 4316245 w 4770580"/>
                <a:gd name="connsiteY46" fmla="*/ 1296885 h 1309351"/>
                <a:gd name="connsiteX47" fmla="*/ 1470329 w 4770580"/>
                <a:gd name="connsiteY47" fmla="*/ 1296885 h 1309351"/>
                <a:gd name="connsiteX48" fmla="*/ 1287348 w 4770580"/>
                <a:gd name="connsiteY48" fmla="*/ 1191374 h 1309351"/>
                <a:gd name="connsiteX49" fmla="*/ 1227445 w 4770580"/>
                <a:gd name="connsiteY49" fmla="*/ 1087658 h 1309351"/>
                <a:gd name="connsiteX50" fmla="*/ 1226848 w 4770580"/>
                <a:gd name="connsiteY50" fmla="*/ 1086624 h 1309351"/>
                <a:gd name="connsiteX51" fmla="*/ 1222923 w 4770580"/>
                <a:gd name="connsiteY51" fmla="*/ 1093425 h 1309351"/>
                <a:gd name="connsiteX52" fmla="*/ 1161344 w 4770580"/>
                <a:gd name="connsiteY52" fmla="*/ 1200117 h 1309351"/>
                <a:gd name="connsiteX53" fmla="*/ 972144 w 4770580"/>
                <a:gd name="connsiteY53" fmla="*/ 1309351 h 1309351"/>
                <a:gd name="connsiteX54" fmla="*/ 467570 w 4770580"/>
                <a:gd name="connsiteY54" fmla="*/ 1309282 h 1309351"/>
                <a:gd name="connsiteX55" fmla="*/ 279492 w 4770580"/>
                <a:gd name="connsiteY55" fmla="*/ 1200563 h 1309351"/>
                <a:gd name="connsiteX56" fmla="*/ 27144 w 4770580"/>
                <a:gd name="connsiteY56" fmla="*/ 763483 h 1309351"/>
                <a:gd name="connsiteX57" fmla="*/ 27030 w 4770580"/>
                <a:gd name="connsiteY57" fmla="*/ 546244 h 1309351"/>
                <a:gd name="connsiteX58" fmla="*/ 279256 w 4770580"/>
                <a:gd name="connsiteY58" fmla="*/ 109234 h 1309351"/>
                <a:gd name="connsiteX59" fmla="*/ 468456 w 4770580"/>
                <a:gd name="connsiteY59" fmla="*/ 0 h 1309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770580" h="1309351">
                  <a:moveTo>
                    <a:pt x="1518707" y="68270"/>
                  </a:moveTo>
                  <a:cubicBezTo>
                    <a:pt x="1450415" y="68270"/>
                    <a:pt x="1375427" y="109593"/>
                    <a:pt x="1341950" y="166412"/>
                  </a:cubicBezTo>
                  <a:cubicBezTo>
                    <a:pt x="1327137" y="191189"/>
                    <a:pt x="1313249" y="214418"/>
                    <a:pt x="1300229" y="236195"/>
                  </a:cubicBezTo>
                  <a:lnTo>
                    <a:pt x="1266876" y="291983"/>
                  </a:lnTo>
                  <a:lnTo>
                    <a:pt x="1278103" y="311429"/>
                  </a:lnTo>
                  <a:cubicBezTo>
                    <a:pt x="1413457" y="545868"/>
                    <a:pt x="1413457" y="545868"/>
                    <a:pt x="1413457" y="545868"/>
                  </a:cubicBezTo>
                  <a:cubicBezTo>
                    <a:pt x="1449812" y="608837"/>
                    <a:pt x="1450160" y="700826"/>
                    <a:pt x="1413571" y="763108"/>
                  </a:cubicBezTo>
                  <a:cubicBezTo>
                    <a:pt x="1350514" y="872360"/>
                    <a:pt x="1303222" y="954299"/>
                    <a:pt x="1267753" y="1015754"/>
                  </a:cubicBezTo>
                  <a:lnTo>
                    <a:pt x="1263392" y="1023311"/>
                  </a:lnTo>
                  <a:lnTo>
                    <a:pt x="1264931" y="1025879"/>
                  </a:lnTo>
                  <a:cubicBezTo>
                    <a:pt x="1341950" y="1154283"/>
                    <a:pt x="1341950" y="1154283"/>
                    <a:pt x="1341950" y="1154283"/>
                  </a:cubicBezTo>
                  <a:cubicBezTo>
                    <a:pt x="1375427" y="1211101"/>
                    <a:pt x="1450415" y="1252423"/>
                    <a:pt x="1518707" y="1252423"/>
                  </a:cubicBezTo>
                  <a:cubicBezTo>
                    <a:pt x="4267820" y="1252423"/>
                    <a:pt x="4267820" y="1252423"/>
                    <a:pt x="4267820" y="1252423"/>
                  </a:cubicBezTo>
                  <a:cubicBezTo>
                    <a:pt x="4336113" y="1252423"/>
                    <a:pt x="4409761" y="1211101"/>
                    <a:pt x="4443238" y="1154283"/>
                  </a:cubicBezTo>
                  <a:cubicBezTo>
                    <a:pt x="4681593" y="759135"/>
                    <a:pt x="4681593" y="759135"/>
                    <a:pt x="4681593" y="759135"/>
                  </a:cubicBezTo>
                  <a:cubicBezTo>
                    <a:pt x="4715069" y="702316"/>
                    <a:pt x="4715069" y="619669"/>
                    <a:pt x="4681593" y="562851"/>
                  </a:cubicBezTo>
                  <a:cubicBezTo>
                    <a:pt x="4443238" y="166412"/>
                    <a:pt x="4443238" y="166412"/>
                    <a:pt x="4443238" y="166412"/>
                  </a:cubicBezTo>
                  <a:cubicBezTo>
                    <a:pt x="4409761" y="109593"/>
                    <a:pt x="4336113" y="68270"/>
                    <a:pt x="4267820" y="68270"/>
                  </a:cubicBezTo>
                  <a:cubicBezTo>
                    <a:pt x="1518707" y="68270"/>
                    <a:pt x="1518707" y="68270"/>
                    <a:pt x="1518707" y="68270"/>
                  </a:cubicBezTo>
                  <a:close/>
                  <a:moveTo>
                    <a:pt x="720841" y="63932"/>
                  </a:moveTo>
                  <a:cubicBezTo>
                    <a:pt x="689249" y="63906"/>
                    <a:pt x="657713" y="71290"/>
                    <a:pt x="631877" y="86206"/>
                  </a:cubicBezTo>
                  <a:lnTo>
                    <a:pt x="273216" y="293279"/>
                  </a:lnTo>
                  <a:cubicBezTo>
                    <a:pt x="221545" y="323111"/>
                    <a:pt x="183555" y="388340"/>
                    <a:pt x="184004" y="447613"/>
                  </a:cubicBezTo>
                  <a:cubicBezTo>
                    <a:pt x="184004" y="447613"/>
                    <a:pt x="184004" y="447613"/>
                    <a:pt x="183946" y="861660"/>
                  </a:cubicBezTo>
                  <a:cubicBezTo>
                    <a:pt x="183968" y="922532"/>
                    <a:pt x="221463" y="987475"/>
                    <a:pt x="273583" y="1016915"/>
                  </a:cubicBezTo>
                  <a:cubicBezTo>
                    <a:pt x="273583" y="1016915"/>
                    <a:pt x="273583" y="1016915"/>
                    <a:pt x="632187" y="1223889"/>
                  </a:cubicBezTo>
                  <a:cubicBezTo>
                    <a:pt x="683294" y="1253914"/>
                    <a:pt x="758779" y="1253628"/>
                    <a:pt x="810450" y="1223795"/>
                  </a:cubicBezTo>
                  <a:cubicBezTo>
                    <a:pt x="810450" y="1223795"/>
                    <a:pt x="810450" y="1223795"/>
                    <a:pt x="1169111" y="1016722"/>
                  </a:cubicBezTo>
                  <a:cubicBezTo>
                    <a:pt x="1220783" y="986890"/>
                    <a:pt x="1257759" y="922246"/>
                    <a:pt x="1258324" y="862389"/>
                  </a:cubicBezTo>
                  <a:cubicBezTo>
                    <a:pt x="1258324" y="862389"/>
                    <a:pt x="1258324" y="862389"/>
                    <a:pt x="1258381" y="448342"/>
                  </a:cubicBezTo>
                  <a:cubicBezTo>
                    <a:pt x="1257932" y="389069"/>
                    <a:pt x="1220437" y="324126"/>
                    <a:pt x="1168744" y="293086"/>
                  </a:cubicBezTo>
                  <a:cubicBezTo>
                    <a:pt x="1168744" y="293086"/>
                    <a:pt x="1168744" y="293086"/>
                    <a:pt x="810141" y="86112"/>
                  </a:cubicBezTo>
                  <a:cubicBezTo>
                    <a:pt x="784081" y="71392"/>
                    <a:pt x="752433" y="63958"/>
                    <a:pt x="720841" y="63932"/>
                  </a:cubicBezTo>
                  <a:close/>
                  <a:moveTo>
                    <a:pt x="468456" y="0"/>
                  </a:moveTo>
                  <a:cubicBezTo>
                    <a:pt x="973030" y="70"/>
                    <a:pt x="973030" y="70"/>
                    <a:pt x="973030" y="70"/>
                  </a:cubicBezTo>
                  <a:cubicBezTo>
                    <a:pt x="1045975" y="758"/>
                    <a:pt x="1124753" y="45820"/>
                    <a:pt x="1161109" y="108788"/>
                  </a:cubicBezTo>
                  <a:cubicBezTo>
                    <a:pt x="1176881" y="136106"/>
                    <a:pt x="1191667" y="161717"/>
                    <a:pt x="1205528" y="185726"/>
                  </a:cubicBezTo>
                  <a:lnTo>
                    <a:pt x="1230238" y="228524"/>
                  </a:lnTo>
                  <a:lnTo>
                    <a:pt x="1244158" y="204345"/>
                  </a:lnTo>
                  <a:cubicBezTo>
                    <a:pt x="1257636" y="180932"/>
                    <a:pt x="1272013" y="155958"/>
                    <a:pt x="1287348" y="129321"/>
                  </a:cubicBezTo>
                  <a:cubicBezTo>
                    <a:pt x="1322004" y="68235"/>
                    <a:pt x="1399632" y="23809"/>
                    <a:pt x="1470329" y="23809"/>
                  </a:cubicBezTo>
                  <a:cubicBezTo>
                    <a:pt x="1470329" y="23809"/>
                    <a:pt x="1470329" y="23809"/>
                    <a:pt x="4316245" y="23809"/>
                  </a:cubicBezTo>
                  <a:cubicBezTo>
                    <a:pt x="4386943" y="23809"/>
                    <a:pt x="4463184" y="68235"/>
                    <a:pt x="4497840" y="129321"/>
                  </a:cubicBezTo>
                  <a:cubicBezTo>
                    <a:pt x="4497840" y="129321"/>
                    <a:pt x="4497840" y="129321"/>
                    <a:pt x="4744589" y="555530"/>
                  </a:cubicBezTo>
                  <a:cubicBezTo>
                    <a:pt x="4779244" y="616615"/>
                    <a:pt x="4779244" y="705467"/>
                    <a:pt x="4744589" y="766553"/>
                  </a:cubicBezTo>
                  <a:cubicBezTo>
                    <a:pt x="4744589" y="766553"/>
                    <a:pt x="4744589" y="766553"/>
                    <a:pt x="4497840" y="1191374"/>
                  </a:cubicBezTo>
                  <a:cubicBezTo>
                    <a:pt x="4463184" y="1252460"/>
                    <a:pt x="4386943" y="1296885"/>
                    <a:pt x="4316245" y="1296885"/>
                  </a:cubicBezTo>
                  <a:cubicBezTo>
                    <a:pt x="4316245" y="1296885"/>
                    <a:pt x="4316245" y="1296885"/>
                    <a:pt x="1470329" y="1296885"/>
                  </a:cubicBezTo>
                  <a:cubicBezTo>
                    <a:pt x="1399632" y="1296885"/>
                    <a:pt x="1322004" y="1252460"/>
                    <a:pt x="1287348" y="1191374"/>
                  </a:cubicBezTo>
                  <a:cubicBezTo>
                    <a:pt x="1287348" y="1191374"/>
                    <a:pt x="1287348" y="1191374"/>
                    <a:pt x="1227445" y="1087658"/>
                  </a:cubicBezTo>
                  <a:lnTo>
                    <a:pt x="1226848" y="1086624"/>
                  </a:lnTo>
                  <a:lnTo>
                    <a:pt x="1222923" y="1093425"/>
                  </a:lnTo>
                  <a:cubicBezTo>
                    <a:pt x="1161344" y="1200117"/>
                    <a:pt x="1161344" y="1200117"/>
                    <a:pt x="1161344" y="1200117"/>
                  </a:cubicBezTo>
                  <a:cubicBezTo>
                    <a:pt x="1125468" y="1263633"/>
                    <a:pt x="1046325" y="1309326"/>
                    <a:pt x="972144" y="1309351"/>
                  </a:cubicBezTo>
                  <a:cubicBezTo>
                    <a:pt x="467570" y="1309282"/>
                    <a:pt x="467570" y="1309282"/>
                    <a:pt x="467570" y="1309282"/>
                  </a:cubicBezTo>
                  <a:cubicBezTo>
                    <a:pt x="395338" y="1309828"/>
                    <a:pt x="315847" y="1263532"/>
                    <a:pt x="279492" y="1200563"/>
                  </a:cubicBezTo>
                  <a:lnTo>
                    <a:pt x="27144" y="763483"/>
                  </a:lnTo>
                  <a:cubicBezTo>
                    <a:pt x="-9211" y="700514"/>
                    <a:pt x="-8847" y="609760"/>
                    <a:pt x="27030" y="546244"/>
                  </a:cubicBezTo>
                  <a:cubicBezTo>
                    <a:pt x="279256" y="109234"/>
                    <a:pt x="279256" y="109234"/>
                    <a:pt x="279256" y="109234"/>
                  </a:cubicBezTo>
                  <a:cubicBezTo>
                    <a:pt x="317082" y="46239"/>
                    <a:pt x="396225" y="546"/>
                    <a:pt x="468456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noFill/>
            </a:ln>
            <a:effectLst>
              <a:softEdge rad="0"/>
            </a:effectLst>
          </p:spPr>
          <p:txBody>
            <a:bodyPr vert="horz" wrap="square" lIns="121883" tIns="60941" rIns="121883" bIns="60941" numCol="1" anchor="t" anchorCtr="0" compatLnSpc="1">
              <a:noAutofit/>
            </a:bodyPr>
            <a:lstStyle/>
            <a:p>
              <a:endParaRPr lang="zh-CN" altLang="en-US" sz="1335">
                <a:solidFill>
                  <a:schemeClr val="tx1">
                    <a:lumMod val="50000"/>
                    <a:lumOff val="50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方正黑体简体" panose="02010601030101010101" pitchFamily="2" charset="-122"/>
              </a:endParaRPr>
            </a:p>
          </p:txBody>
        </p:sp>
        <p:sp>
          <p:nvSpPr>
            <p:cNvPr id="8" name="文本框 45"/>
            <p:cNvSpPr txBox="1"/>
            <p:nvPr/>
          </p:nvSpPr>
          <p:spPr>
            <a:xfrm>
              <a:off x="2969322" y="2033004"/>
              <a:ext cx="1826007" cy="116431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1</a:t>
              </a:r>
              <a:r>
                <a:rPr lang="zh-CN" altLang="en-US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、</a:t>
              </a:r>
              <a:r>
                <a:rPr lang="zh-CN" altLang="en-US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系统消息</a:t>
              </a:r>
              <a:endPara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endParaRPr>
            </a:p>
            <a:p>
              <a:r>
                <a:rPr lang="en-US" altLang="zh-CN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2</a:t>
              </a:r>
              <a:r>
                <a:rPr lang="zh-CN" altLang="en-US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、</a:t>
              </a:r>
              <a:r>
                <a:rPr lang="zh-CN" altLang="en-US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战队消息</a:t>
              </a:r>
              <a:endPara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endParaRPr>
            </a:p>
            <a:p>
              <a:r>
                <a:rPr lang="en-US" altLang="zh-CN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3</a:t>
              </a:r>
              <a:r>
                <a:rPr lang="zh-CN" altLang="en-US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、</a:t>
              </a:r>
              <a:r>
                <a:rPr lang="zh-CN" altLang="en-US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管理员消息</a:t>
              </a:r>
              <a:endPara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endParaRPr>
            </a:p>
            <a:p>
              <a:r>
                <a:rPr lang="en-US" altLang="zh-CN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4</a:t>
              </a:r>
              <a:r>
                <a:rPr lang="zh-CN" altLang="en-US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、</a:t>
              </a:r>
              <a:r>
                <a:rPr lang="zh-CN" altLang="en-US" sz="1400" b="1">
                  <a:solidFill>
                    <a:schemeClr val="accent4">
                      <a:lumMod val="75000"/>
                    </a:schemeClr>
                  </a:solidFill>
                  <a:latin typeface="楷体" panose="02010609060101010101" charset="-122"/>
                  <a:ea typeface="楷体" panose="02010609060101010101" charset="-122"/>
                  <a:sym typeface="+mn-ea"/>
                </a:rPr>
                <a:t>用户站内信</a:t>
              </a:r>
              <a:endParaRPr lang="zh-CN" altLang="en-US" sz="1335" b="1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黑体简体" panose="02010601030101010101" pitchFamily="2" charset="-122"/>
              </a:endParaRPr>
            </a:p>
          </p:txBody>
        </p:sp>
      </p:grpSp>
      <p:sp>
        <p:nvSpPr>
          <p:cNvPr id="10" name="任意多边形 9"/>
          <p:cNvSpPr/>
          <p:nvPr/>
        </p:nvSpPr>
        <p:spPr bwMode="auto">
          <a:xfrm rot="10800000">
            <a:off x="4293235" y="1819275"/>
            <a:ext cx="3905250" cy="1071880"/>
          </a:xfrm>
          <a:custGeom>
            <a:avLst/>
            <a:gdLst>
              <a:gd name="connsiteX0" fmla="*/ 721107 w 4770580"/>
              <a:gd name="connsiteY0" fmla="*/ 1246288 h 1309351"/>
              <a:gd name="connsiteX1" fmla="*/ 810450 w 4770580"/>
              <a:gd name="connsiteY1" fmla="*/ 1223794 h 1309351"/>
              <a:gd name="connsiteX2" fmla="*/ 1169111 w 4770580"/>
              <a:gd name="connsiteY2" fmla="*/ 1016721 h 1309351"/>
              <a:gd name="connsiteX3" fmla="*/ 1258324 w 4770580"/>
              <a:gd name="connsiteY3" fmla="*/ 862388 h 1309351"/>
              <a:gd name="connsiteX4" fmla="*/ 1258381 w 4770580"/>
              <a:gd name="connsiteY4" fmla="*/ 448341 h 1309351"/>
              <a:gd name="connsiteX5" fmla="*/ 1168744 w 4770580"/>
              <a:gd name="connsiteY5" fmla="*/ 293085 h 1309351"/>
              <a:gd name="connsiteX6" fmla="*/ 810141 w 4770580"/>
              <a:gd name="connsiteY6" fmla="*/ 86111 h 1309351"/>
              <a:gd name="connsiteX7" fmla="*/ 631877 w 4770580"/>
              <a:gd name="connsiteY7" fmla="*/ 86205 h 1309351"/>
              <a:gd name="connsiteX8" fmla="*/ 273216 w 4770580"/>
              <a:gd name="connsiteY8" fmla="*/ 293278 h 1309351"/>
              <a:gd name="connsiteX9" fmla="*/ 184003 w 4770580"/>
              <a:gd name="connsiteY9" fmla="*/ 447612 h 1309351"/>
              <a:gd name="connsiteX10" fmla="*/ 183946 w 4770580"/>
              <a:gd name="connsiteY10" fmla="*/ 861659 h 1309351"/>
              <a:gd name="connsiteX11" fmla="*/ 273583 w 4770580"/>
              <a:gd name="connsiteY11" fmla="*/ 1016914 h 1309351"/>
              <a:gd name="connsiteX12" fmla="*/ 632187 w 4770580"/>
              <a:gd name="connsiteY12" fmla="*/ 1223888 h 1309351"/>
              <a:gd name="connsiteX13" fmla="*/ 721107 w 4770580"/>
              <a:gd name="connsiteY13" fmla="*/ 1246288 h 1309351"/>
              <a:gd name="connsiteX14" fmla="*/ 4267820 w 4770580"/>
              <a:gd name="connsiteY14" fmla="*/ 1252423 h 1309351"/>
              <a:gd name="connsiteX15" fmla="*/ 4443238 w 4770580"/>
              <a:gd name="connsiteY15" fmla="*/ 1154282 h 1309351"/>
              <a:gd name="connsiteX16" fmla="*/ 4681593 w 4770580"/>
              <a:gd name="connsiteY16" fmla="*/ 759135 h 1309351"/>
              <a:gd name="connsiteX17" fmla="*/ 4681593 w 4770580"/>
              <a:gd name="connsiteY17" fmla="*/ 562851 h 1309351"/>
              <a:gd name="connsiteX18" fmla="*/ 4443238 w 4770580"/>
              <a:gd name="connsiteY18" fmla="*/ 166412 h 1309351"/>
              <a:gd name="connsiteX19" fmla="*/ 4267820 w 4770580"/>
              <a:gd name="connsiteY19" fmla="*/ 68271 h 1309351"/>
              <a:gd name="connsiteX20" fmla="*/ 1518707 w 4770580"/>
              <a:gd name="connsiteY20" fmla="*/ 68271 h 1309351"/>
              <a:gd name="connsiteX21" fmla="*/ 1341950 w 4770580"/>
              <a:gd name="connsiteY21" fmla="*/ 166412 h 1309351"/>
              <a:gd name="connsiteX22" fmla="*/ 1300229 w 4770580"/>
              <a:gd name="connsiteY22" fmla="*/ 236195 h 1309351"/>
              <a:gd name="connsiteX23" fmla="*/ 1266876 w 4770580"/>
              <a:gd name="connsiteY23" fmla="*/ 291983 h 1309351"/>
              <a:gd name="connsiteX24" fmla="*/ 1278103 w 4770580"/>
              <a:gd name="connsiteY24" fmla="*/ 311429 h 1309351"/>
              <a:gd name="connsiteX25" fmla="*/ 1413457 w 4770580"/>
              <a:gd name="connsiteY25" fmla="*/ 545868 h 1309351"/>
              <a:gd name="connsiteX26" fmla="*/ 1413571 w 4770580"/>
              <a:gd name="connsiteY26" fmla="*/ 763108 h 1309351"/>
              <a:gd name="connsiteX27" fmla="*/ 1267753 w 4770580"/>
              <a:gd name="connsiteY27" fmla="*/ 1015754 h 1309351"/>
              <a:gd name="connsiteX28" fmla="*/ 1263390 w 4770580"/>
              <a:gd name="connsiteY28" fmla="*/ 1023310 h 1309351"/>
              <a:gd name="connsiteX29" fmla="*/ 1264931 w 4770580"/>
              <a:gd name="connsiteY29" fmla="*/ 1025879 h 1309351"/>
              <a:gd name="connsiteX30" fmla="*/ 1341950 w 4770580"/>
              <a:gd name="connsiteY30" fmla="*/ 1154283 h 1309351"/>
              <a:gd name="connsiteX31" fmla="*/ 1518707 w 4770580"/>
              <a:gd name="connsiteY31" fmla="*/ 1252423 h 1309351"/>
              <a:gd name="connsiteX32" fmla="*/ 4267820 w 4770580"/>
              <a:gd name="connsiteY32" fmla="*/ 1252423 h 1309351"/>
              <a:gd name="connsiteX33" fmla="*/ 972144 w 4770580"/>
              <a:gd name="connsiteY33" fmla="*/ 1309351 h 1309351"/>
              <a:gd name="connsiteX34" fmla="*/ 467570 w 4770580"/>
              <a:gd name="connsiteY34" fmla="*/ 1309282 h 1309351"/>
              <a:gd name="connsiteX35" fmla="*/ 279492 w 4770580"/>
              <a:gd name="connsiteY35" fmla="*/ 1200563 h 1309351"/>
              <a:gd name="connsiteX36" fmla="*/ 27144 w 4770580"/>
              <a:gd name="connsiteY36" fmla="*/ 763483 h 1309351"/>
              <a:gd name="connsiteX37" fmla="*/ 27029 w 4770580"/>
              <a:gd name="connsiteY37" fmla="*/ 546244 h 1309351"/>
              <a:gd name="connsiteX38" fmla="*/ 279256 w 4770580"/>
              <a:gd name="connsiteY38" fmla="*/ 109234 h 1309351"/>
              <a:gd name="connsiteX39" fmla="*/ 468456 w 4770580"/>
              <a:gd name="connsiteY39" fmla="*/ 0 h 1309351"/>
              <a:gd name="connsiteX40" fmla="*/ 973030 w 4770580"/>
              <a:gd name="connsiteY40" fmla="*/ 70 h 1309351"/>
              <a:gd name="connsiteX41" fmla="*/ 1161108 w 4770580"/>
              <a:gd name="connsiteY41" fmla="*/ 108789 h 1309351"/>
              <a:gd name="connsiteX42" fmla="*/ 1205528 w 4770580"/>
              <a:gd name="connsiteY42" fmla="*/ 185726 h 1309351"/>
              <a:gd name="connsiteX43" fmla="*/ 1230238 w 4770580"/>
              <a:gd name="connsiteY43" fmla="*/ 228524 h 1309351"/>
              <a:gd name="connsiteX44" fmla="*/ 1244158 w 4770580"/>
              <a:gd name="connsiteY44" fmla="*/ 204345 h 1309351"/>
              <a:gd name="connsiteX45" fmla="*/ 1287348 w 4770580"/>
              <a:gd name="connsiteY45" fmla="*/ 129321 h 1309351"/>
              <a:gd name="connsiteX46" fmla="*/ 1470329 w 4770580"/>
              <a:gd name="connsiteY46" fmla="*/ 23809 h 1309351"/>
              <a:gd name="connsiteX47" fmla="*/ 4316245 w 4770580"/>
              <a:gd name="connsiteY47" fmla="*/ 23809 h 1309351"/>
              <a:gd name="connsiteX48" fmla="*/ 4497840 w 4770580"/>
              <a:gd name="connsiteY48" fmla="*/ 129321 h 1309351"/>
              <a:gd name="connsiteX49" fmla="*/ 4744589 w 4770580"/>
              <a:gd name="connsiteY49" fmla="*/ 555530 h 1309351"/>
              <a:gd name="connsiteX50" fmla="*/ 4744589 w 4770580"/>
              <a:gd name="connsiteY50" fmla="*/ 766553 h 1309351"/>
              <a:gd name="connsiteX51" fmla="*/ 4497840 w 4770580"/>
              <a:gd name="connsiteY51" fmla="*/ 1191374 h 1309351"/>
              <a:gd name="connsiteX52" fmla="*/ 4316245 w 4770580"/>
              <a:gd name="connsiteY52" fmla="*/ 1296885 h 1309351"/>
              <a:gd name="connsiteX53" fmla="*/ 1470329 w 4770580"/>
              <a:gd name="connsiteY53" fmla="*/ 1296885 h 1309351"/>
              <a:gd name="connsiteX54" fmla="*/ 1287348 w 4770580"/>
              <a:gd name="connsiteY54" fmla="*/ 1191374 h 1309351"/>
              <a:gd name="connsiteX55" fmla="*/ 1227445 w 4770580"/>
              <a:gd name="connsiteY55" fmla="*/ 1087658 h 1309351"/>
              <a:gd name="connsiteX56" fmla="*/ 1226848 w 4770580"/>
              <a:gd name="connsiteY56" fmla="*/ 1086624 h 1309351"/>
              <a:gd name="connsiteX57" fmla="*/ 1222923 w 4770580"/>
              <a:gd name="connsiteY57" fmla="*/ 1093425 h 1309351"/>
              <a:gd name="connsiteX58" fmla="*/ 1161344 w 4770580"/>
              <a:gd name="connsiteY58" fmla="*/ 1200117 h 1309351"/>
              <a:gd name="connsiteX59" fmla="*/ 972144 w 4770580"/>
              <a:gd name="connsiteY59" fmla="*/ 1309351 h 1309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4770580" h="1309351">
                <a:moveTo>
                  <a:pt x="721107" y="1246288"/>
                </a:moveTo>
                <a:cubicBezTo>
                  <a:pt x="752826" y="1246240"/>
                  <a:pt x="784615" y="1238711"/>
                  <a:pt x="810450" y="1223794"/>
                </a:cubicBezTo>
                <a:cubicBezTo>
                  <a:pt x="810450" y="1223794"/>
                  <a:pt x="810450" y="1223794"/>
                  <a:pt x="1169111" y="1016721"/>
                </a:cubicBezTo>
                <a:cubicBezTo>
                  <a:pt x="1220783" y="986889"/>
                  <a:pt x="1257759" y="922245"/>
                  <a:pt x="1258324" y="862388"/>
                </a:cubicBezTo>
                <a:cubicBezTo>
                  <a:pt x="1258324" y="862388"/>
                  <a:pt x="1258324" y="862388"/>
                  <a:pt x="1258381" y="448341"/>
                </a:cubicBezTo>
                <a:cubicBezTo>
                  <a:pt x="1257932" y="389068"/>
                  <a:pt x="1220437" y="324125"/>
                  <a:pt x="1168744" y="293085"/>
                </a:cubicBezTo>
                <a:cubicBezTo>
                  <a:pt x="1168744" y="293085"/>
                  <a:pt x="1168744" y="293085"/>
                  <a:pt x="810141" y="86111"/>
                </a:cubicBezTo>
                <a:cubicBezTo>
                  <a:pt x="758020" y="56672"/>
                  <a:pt x="683549" y="56372"/>
                  <a:pt x="631877" y="86205"/>
                </a:cubicBezTo>
                <a:lnTo>
                  <a:pt x="273216" y="293278"/>
                </a:lnTo>
                <a:cubicBezTo>
                  <a:pt x="221545" y="323110"/>
                  <a:pt x="183555" y="388339"/>
                  <a:pt x="184003" y="447612"/>
                </a:cubicBezTo>
                <a:cubicBezTo>
                  <a:pt x="184003" y="447612"/>
                  <a:pt x="184003" y="447612"/>
                  <a:pt x="183946" y="861659"/>
                </a:cubicBezTo>
                <a:cubicBezTo>
                  <a:pt x="183968" y="922531"/>
                  <a:pt x="221463" y="987474"/>
                  <a:pt x="273583" y="1016914"/>
                </a:cubicBezTo>
                <a:cubicBezTo>
                  <a:pt x="273583" y="1016914"/>
                  <a:pt x="273583" y="1016914"/>
                  <a:pt x="632187" y="1223888"/>
                </a:cubicBezTo>
                <a:cubicBezTo>
                  <a:pt x="657740" y="1238900"/>
                  <a:pt x="689388" y="1246335"/>
                  <a:pt x="721107" y="1246288"/>
                </a:cubicBezTo>
                <a:close/>
                <a:moveTo>
                  <a:pt x="4267820" y="1252423"/>
                </a:moveTo>
                <a:cubicBezTo>
                  <a:pt x="4336113" y="1252423"/>
                  <a:pt x="4409761" y="1211101"/>
                  <a:pt x="4443238" y="1154282"/>
                </a:cubicBezTo>
                <a:cubicBezTo>
                  <a:pt x="4681593" y="759135"/>
                  <a:pt x="4681593" y="759135"/>
                  <a:pt x="4681593" y="759135"/>
                </a:cubicBezTo>
                <a:cubicBezTo>
                  <a:pt x="4715069" y="702316"/>
                  <a:pt x="4715069" y="619669"/>
                  <a:pt x="4681593" y="562851"/>
                </a:cubicBezTo>
                <a:cubicBezTo>
                  <a:pt x="4443238" y="166412"/>
                  <a:pt x="4443238" y="166412"/>
                  <a:pt x="4443238" y="166412"/>
                </a:cubicBezTo>
                <a:cubicBezTo>
                  <a:pt x="4409761" y="109594"/>
                  <a:pt x="4336113" y="68271"/>
                  <a:pt x="4267820" y="68271"/>
                </a:cubicBezTo>
                <a:cubicBezTo>
                  <a:pt x="1518707" y="68271"/>
                  <a:pt x="1518707" y="68271"/>
                  <a:pt x="1518707" y="68271"/>
                </a:cubicBezTo>
                <a:cubicBezTo>
                  <a:pt x="1450414" y="68271"/>
                  <a:pt x="1375426" y="109594"/>
                  <a:pt x="1341950" y="166412"/>
                </a:cubicBezTo>
                <a:cubicBezTo>
                  <a:pt x="1327136" y="191189"/>
                  <a:pt x="1313249" y="214418"/>
                  <a:pt x="1300229" y="236195"/>
                </a:cubicBezTo>
                <a:lnTo>
                  <a:pt x="1266876" y="291983"/>
                </a:lnTo>
                <a:lnTo>
                  <a:pt x="1278103" y="311429"/>
                </a:lnTo>
                <a:cubicBezTo>
                  <a:pt x="1413457" y="545868"/>
                  <a:pt x="1413457" y="545868"/>
                  <a:pt x="1413457" y="545868"/>
                </a:cubicBezTo>
                <a:cubicBezTo>
                  <a:pt x="1449811" y="608837"/>
                  <a:pt x="1450160" y="700826"/>
                  <a:pt x="1413571" y="763108"/>
                </a:cubicBezTo>
                <a:cubicBezTo>
                  <a:pt x="1350514" y="872360"/>
                  <a:pt x="1303222" y="954299"/>
                  <a:pt x="1267753" y="1015754"/>
                </a:cubicBezTo>
                <a:lnTo>
                  <a:pt x="1263390" y="1023310"/>
                </a:lnTo>
                <a:lnTo>
                  <a:pt x="1264931" y="1025879"/>
                </a:lnTo>
                <a:cubicBezTo>
                  <a:pt x="1341950" y="1154283"/>
                  <a:pt x="1341950" y="1154283"/>
                  <a:pt x="1341950" y="1154283"/>
                </a:cubicBezTo>
                <a:cubicBezTo>
                  <a:pt x="1375426" y="1211101"/>
                  <a:pt x="1450414" y="1252423"/>
                  <a:pt x="1518707" y="1252423"/>
                </a:cubicBezTo>
                <a:cubicBezTo>
                  <a:pt x="4267820" y="1252423"/>
                  <a:pt x="4267820" y="1252423"/>
                  <a:pt x="4267820" y="1252423"/>
                </a:cubicBezTo>
                <a:close/>
                <a:moveTo>
                  <a:pt x="972144" y="1309351"/>
                </a:moveTo>
                <a:cubicBezTo>
                  <a:pt x="467570" y="1309282"/>
                  <a:pt x="467570" y="1309282"/>
                  <a:pt x="467570" y="1309282"/>
                </a:cubicBezTo>
                <a:cubicBezTo>
                  <a:pt x="395338" y="1309828"/>
                  <a:pt x="315847" y="1263532"/>
                  <a:pt x="279492" y="1200563"/>
                </a:cubicBezTo>
                <a:lnTo>
                  <a:pt x="27144" y="763483"/>
                </a:lnTo>
                <a:cubicBezTo>
                  <a:pt x="-9211" y="700514"/>
                  <a:pt x="-8847" y="609760"/>
                  <a:pt x="27029" y="546244"/>
                </a:cubicBezTo>
                <a:cubicBezTo>
                  <a:pt x="279256" y="109234"/>
                  <a:pt x="279256" y="109234"/>
                  <a:pt x="279256" y="109234"/>
                </a:cubicBezTo>
                <a:cubicBezTo>
                  <a:pt x="317082" y="46239"/>
                  <a:pt x="396224" y="546"/>
                  <a:pt x="468456" y="0"/>
                </a:cubicBezTo>
                <a:cubicBezTo>
                  <a:pt x="973030" y="70"/>
                  <a:pt x="973030" y="70"/>
                  <a:pt x="973030" y="70"/>
                </a:cubicBezTo>
                <a:cubicBezTo>
                  <a:pt x="1045975" y="758"/>
                  <a:pt x="1124753" y="45820"/>
                  <a:pt x="1161108" y="108789"/>
                </a:cubicBezTo>
                <a:cubicBezTo>
                  <a:pt x="1176880" y="136106"/>
                  <a:pt x="1191666" y="161717"/>
                  <a:pt x="1205528" y="185726"/>
                </a:cubicBezTo>
                <a:lnTo>
                  <a:pt x="1230238" y="228524"/>
                </a:lnTo>
                <a:lnTo>
                  <a:pt x="1244158" y="204345"/>
                </a:lnTo>
                <a:cubicBezTo>
                  <a:pt x="1257636" y="180932"/>
                  <a:pt x="1272013" y="155958"/>
                  <a:pt x="1287348" y="129321"/>
                </a:cubicBezTo>
                <a:cubicBezTo>
                  <a:pt x="1322004" y="68235"/>
                  <a:pt x="1399632" y="23809"/>
                  <a:pt x="1470329" y="23809"/>
                </a:cubicBezTo>
                <a:cubicBezTo>
                  <a:pt x="1470329" y="23809"/>
                  <a:pt x="1470329" y="23809"/>
                  <a:pt x="4316245" y="23809"/>
                </a:cubicBezTo>
                <a:cubicBezTo>
                  <a:pt x="4386943" y="23809"/>
                  <a:pt x="4463184" y="68235"/>
                  <a:pt x="4497840" y="129321"/>
                </a:cubicBezTo>
                <a:cubicBezTo>
                  <a:pt x="4497840" y="129321"/>
                  <a:pt x="4497840" y="129321"/>
                  <a:pt x="4744589" y="555530"/>
                </a:cubicBezTo>
                <a:cubicBezTo>
                  <a:pt x="4779244" y="616615"/>
                  <a:pt x="4779244" y="705467"/>
                  <a:pt x="4744589" y="766553"/>
                </a:cubicBezTo>
                <a:cubicBezTo>
                  <a:pt x="4744589" y="766553"/>
                  <a:pt x="4744589" y="766553"/>
                  <a:pt x="4497840" y="1191374"/>
                </a:cubicBezTo>
                <a:cubicBezTo>
                  <a:pt x="4463184" y="1252459"/>
                  <a:pt x="4386943" y="1296885"/>
                  <a:pt x="4316245" y="1296885"/>
                </a:cubicBezTo>
                <a:cubicBezTo>
                  <a:pt x="4316245" y="1296885"/>
                  <a:pt x="4316245" y="1296885"/>
                  <a:pt x="1470329" y="1296885"/>
                </a:cubicBezTo>
                <a:cubicBezTo>
                  <a:pt x="1399632" y="1296885"/>
                  <a:pt x="1322004" y="1252460"/>
                  <a:pt x="1287348" y="1191374"/>
                </a:cubicBezTo>
                <a:cubicBezTo>
                  <a:pt x="1287348" y="1191374"/>
                  <a:pt x="1287348" y="1191374"/>
                  <a:pt x="1227445" y="1087658"/>
                </a:cubicBezTo>
                <a:lnTo>
                  <a:pt x="1226848" y="1086624"/>
                </a:lnTo>
                <a:lnTo>
                  <a:pt x="1222923" y="1093425"/>
                </a:lnTo>
                <a:cubicBezTo>
                  <a:pt x="1161344" y="1200117"/>
                  <a:pt x="1161344" y="1200117"/>
                  <a:pt x="1161344" y="1200117"/>
                </a:cubicBezTo>
                <a:cubicBezTo>
                  <a:pt x="1125468" y="1263633"/>
                  <a:pt x="1046325" y="1309326"/>
                  <a:pt x="972144" y="1309351"/>
                </a:cubicBezTo>
                <a:close/>
              </a:path>
            </a:pathLst>
          </a:custGeom>
          <a:solidFill>
            <a:schemeClr val="accent3"/>
          </a:solidFill>
          <a:ln w="19050">
            <a:noFill/>
          </a:ln>
          <a:effectLst>
            <a:softEdge rad="0"/>
          </a:effectLst>
        </p:spPr>
        <p:txBody>
          <a:bodyPr vert="horz" wrap="square" lIns="121883" tIns="60941" rIns="121883" bIns="60941" numCol="1" anchor="t" anchorCtr="0" compatLnSpc="1">
            <a:noAutofit/>
          </a:bodyPr>
          <a:lstStyle/>
          <a:p>
            <a:endParaRPr lang="zh-CN" altLang="en-US" sz="1335">
              <a:solidFill>
                <a:schemeClr val="tx1">
                  <a:lumMod val="50000"/>
                  <a:lumOff val="50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sym typeface="方正黑体简体" panose="02010601030101010101" pitchFamily="2" charset="-122"/>
            </a:endParaRPr>
          </a:p>
        </p:txBody>
      </p:sp>
      <p:sp>
        <p:nvSpPr>
          <p:cNvPr id="14" name="任意多边形 13"/>
          <p:cNvSpPr/>
          <p:nvPr/>
        </p:nvSpPr>
        <p:spPr bwMode="auto">
          <a:xfrm>
            <a:off x="600710" y="2672715"/>
            <a:ext cx="3905250" cy="1071880"/>
          </a:xfrm>
          <a:custGeom>
            <a:avLst/>
            <a:gdLst>
              <a:gd name="connsiteX0" fmla="*/ 1518707 w 4770580"/>
              <a:gd name="connsiteY0" fmla="*/ 68271 h 1309352"/>
              <a:gd name="connsiteX1" fmla="*/ 1341950 w 4770580"/>
              <a:gd name="connsiteY1" fmla="*/ 166412 h 1309352"/>
              <a:gd name="connsiteX2" fmla="*/ 1300229 w 4770580"/>
              <a:gd name="connsiteY2" fmla="*/ 236195 h 1309352"/>
              <a:gd name="connsiteX3" fmla="*/ 1266876 w 4770580"/>
              <a:gd name="connsiteY3" fmla="*/ 291983 h 1309352"/>
              <a:gd name="connsiteX4" fmla="*/ 1278103 w 4770580"/>
              <a:gd name="connsiteY4" fmla="*/ 311429 h 1309352"/>
              <a:gd name="connsiteX5" fmla="*/ 1413457 w 4770580"/>
              <a:gd name="connsiteY5" fmla="*/ 545868 h 1309352"/>
              <a:gd name="connsiteX6" fmla="*/ 1413571 w 4770580"/>
              <a:gd name="connsiteY6" fmla="*/ 763108 h 1309352"/>
              <a:gd name="connsiteX7" fmla="*/ 1267753 w 4770580"/>
              <a:gd name="connsiteY7" fmla="*/ 1015754 h 1309352"/>
              <a:gd name="connsiteX8" fmla="*/ 1263392 w 4770580"/>
              <a:gd name="connsiteY8" fmla="*/ 1023311 h 1309352"/>
              <a:gd name="connsiteX9" fmla="*/ 1264931 w 4770580"/>
              <a:gd name="connsiteY9" fmla="*/ 1025879 h 1309352"/>
              <a:gd name="connsiteX10" fmla="*/ 1341950 w 4770580"/>
              <a:gd name="connsiteY10" fmla="*/ 1154283 h 1309352"/>
              <a:gd name="connsiteX11" fmla="*/ 1518707 w 4770580"/>
              <a:gd name="connsiteY11" fmla="*/ 1252423 h 1309352"/>
              <a:gd name="connsiteX12" fmla="*/ 4267820 w 4770580"/>
              <a:gd name="connsiteY12" fmla="*/ 1252423 h 1309352"/>
              <a:gd name="connsiteX13" fmla="*/ 4443238 w 4770580"/>
              <a:gd name="connsiteY13" fmla="*/ 1154283 h 1309352"/>
              <a:gd name="connsiteX14" fmla="*/ 4681593 w 4770580"/>
              <a:gd name="connsiteY14" fmla="*/ 759135 h 1309352"/>
              <a:gd name="connsiteX15" fmla="*/ 4681593 w 4770580"/>
              <a:gd name="connsiteY15" fmla="*/ 562852 h 1309352"/>
              <a:gd name="connsiteX16" fmla="*/ 4443238 w 4770580"/>
              <a:gd name="connsiteY16" fmla="*/ 166412 h 1309352"/>
              <a:gd name="connsiteX17" fmla="*/ 4267820 w 4770580"/>
              <a:gd name="connsiteY17" fmla="*/ 68271 h 1309352"/>
              <a:gd name="connsiteX18" fmla="*/ 1518707 w 4770580"/>
              <a:gd name="connsiteY18" fmla="*/ 68271 h 1309352"/>
              <a:gd name="connsiteX19" fmla="*/ 720841 w 4770580"/>
              <a:gd name="connsiteY19" fmla="*/ 63931 h 1309352"/>
              <a:gd name="connsiteX20" fmla="*/ 631877 w 4770580"/>
              <a:gd name="connsiteY20" fmla="*/ 86205 h 1309352"/>
              <a:gd name="connsiteX21" fmla="*/ 273216 w 4770580"/>
              <a:gd name="connsiteY21" fmla="*/ 293278 h 1309352"/>
              <a:gd name="connsiteX22" fmla="*/ 184004 w 4770580"/>
              <a:gd name="connsiteY22" fmla="*/ 447612 h 1309352"/>
              <a:gd name="connsiteX23" fmla="*/ 183946 w 4770580"/>
              <a:gd name="connsiteY23" fmla="*/ 861659 h 1309352"/>
              <a:gd name="connsiteX24" fmla="*/ 273583 w 4770580"/>
              <a:gd name="connsiteY24" fmla="*/ 1016914 h 1309352"/>
              <a:gd name="connsiteX25" fmla="*/ 632187 w 4770580"/>
              <a:gd name="connsiteY25" fmla="*/ 1223888 h 1309352"/>
              <a:gd name="connsiteX26" fmla="*/ 810450 w 4770580"/>
              <a:gd name="connsiteY26" fmla="*/ 1223795 h 1309352"/>
              <a:gd name="connsiteX27" fmla="*/ 1169111 w 4770580"/>
              <a:gd name="connsiteY27" fmla="*/ 1016722 h 1309352"/>
              <a:gd name="connsiteX28" fmla="*/ 1258324 w 4770580"/>
              <a:gd name="connsiteY28" fmla="*/ 862388 h 1309352"/>
              <a:gd name="connsiteX29" fmla="*/ 1258381 w 4770580"/>
              <a:gd name="connsiteY29" fmla="*/ 448341 h 1309352"/>
              <a:gd name="connsiteX30" fmla="*/ 1168744 w 4770580"/>
              <a:gd name="connsiteY30" fmla="*/ 293085 h 1309352"/>
              <a:gd name="connsiteX31" fmla="*/ 810141 w 4770580"/>
              <a:gd name="connsiteY31" fmla="*/ 86111 h 1309352"/>
              <a:gd name="connsiteX32" fmla="*/ 720841 w 4770580"/>
              <a:gd name="connsiteY32" fmla="*/ 63931 h 1309352"/>
              <a:gd name="connsiteX33" fmla="*/ 468456 w 4770580"/>
              <a:gd name="connsiteY33" fmla="*/ 0 h 1309352"/>
              <a:gd name="connsiteX34" fmla="*/ 973030 w 4770580"/>
              <a:gd name="connsiteY34" fmla="*/ 70 h 1309352"/>
              <a:gd name="connsiteX35" fmla="*/ 1161109 w 4770580"/>
              <a:gd name="connsiteY35" fmla="*/ 108789 h 1309352"/>
              <a:gd name="connsiteX36" fmla="*/ 1205528 w 4770580"/>
              <a:gd name="connsiteY36" fmla="*/ 185726 h 1309352"/>
              <a:gd name="connsiteX37" fmla="*/ 1230238 w 4770580"/>
              <a:gd name="connsiteY37" fmla="*/ 228524 h 1309352"/>
              <a:gd name="connsiteX38" fmla="*/ 1244158 w 4770580"/>
              <a:gd name="connsiteY38" fmla="*/ 204345 h 1309352"/>
              <a:gd name="connsiteX39" fmla="*/ 1287348 w 4770580"/>
              <a:gd name="connsiteY39" fmla="*/ 129321 h 1309352"/>
              <a:gd name="connsiteX40" fmla="*/ 1470329 w 4770580"/>
              <a:gd name="connsiteY40" fmla="*/ 23809 h 1309352"/>
              <a:gd name="connsiteX41" fmla="*/ 4316245 w 4770580"/>
              <a:gd name="connsiteY41" fmla="*/ 23809 h 1309352"/>
              <a:gd name="connsiteX42" fmla="*/ 4497840 w 4770580"/>
              <a:gd name="connsiteY42" fmla="*/ 129321 h 1309352"/>
              <a:gd name="connsiteX43" fmla="*/ 4744589 w 4770580"/>
              <a:gd name="connsiteY43" fmla="*/ 555530 h 1309352"/>
              <a:gd name="connsiteX44" fmla="*/ 4744589 w 4770580"/>
              <a:gd name="connsiteY44" fmla="*/ 766553 h 1309352"/>
              <a:gd name="connsiteX45" fmla="*/ 4497840 w 4770580"/>
              <a:gd name="connsiteY45" fmla="*/ 1191374 h 1309352"/>
              <a:gd name="connsiteX46" fmla="*/ 4316245 w 4770580"/>
              <a:gd name="connsiteY46" fmla="*/ 1296885 h 1309352"/>
              <a:gd name="connsiteX47" fmla="*/ 1470329 w 4770580"/>
              <a:gd name="connsiteY47" fmla="*/ 1296885 h 1309352"/>
              <a:gd name="connsiteX48" fmla="*/ 1287348 w 4770580"/>
              <a:gd name="connsiteY48" fmla="*/ 1191374 h 1309352"/>
              <a:gd name="connsiteX49" fmla="*/ 1227445 w 4770580"/>
              <a:gd name="connsiteY49" fmla="*/ 1087658 h 1309352"/>
              <a:gd name="connsiteX50" fmla="*/ 1226848 w 4770580"/>
              <a:gd name="connsiteY50" fmla="*/ 1086625 h 1309352"/>
              <a:gd name="connsiteX51" fmla="*/ 1222923 w 4770580"/>
              <a:gd name="connsiteY51" fmla="*/ 1093425 h 1309352"/>
              <a:gd name="connsiteX52" fmla="*/ 1161344 w 4770580"/>
              <a:gd name="connsiteY52" fmla="*/ 1200117 h 1309352"/>
              <a:gd name="connsiteX53" fmla="*/ 972144 w 4770580"/>
              <a:gd name="connsiteY53" fmla="*/ 1309352 h 1309352"/>
              <a:gd name="connsiteX54" fmla="*/ 467570 w 4770580"/>
              <a:gd name="connsiteY54" fmla="*/ 1309282 h 1309352"/>
              <a:gd name="connsiteX55" fmla="*/ 279492 w 4770580"/>
              <a:gd name="connsiteY55" fmla="*/ 1200563 h 1309352"/>
              <a:gd name="connsiteX56" fmla="*/ 27144 w 4770580"/>
              <a:gd name="connsiteY56" fmla="*/ 763483 h 1309352"/>
              <a:gd name="connsiteX57" fmla="*/ 27030 w 4770580"/>
              <a:gd name="connsiteY57" fmla="*/ 546244 h 1309352"/>
              <a:gd name="connsiteX58" fmla="*/ 279256 w 4770580"/>
              <a:gd name="connsiteY58" fmla="*/ 109234 h 1309352"/>
              <a:gd name="connsiteX59" fmla="*/ 468456 w 4770580"/>
              <a:gd name="connsiteY59" fmla="*/ 0 h 1309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4770580" h="1309352">
                <a:moveTo>
                  <a:pt x="1518707" y="68271"/>
                </a:moveTo>
                <a:cubicBezTo>
                  <a:pt x="1450415" y="68271"/>
                  <a:pt x="1375427" y="109594"/>
                  <a:pt x="1341950" y="166412"/>
                </a:cubicBezTo>
                <a:cubicBezTo>
                  <a:pt x="1327137" y="191189"/>
                  <a:pt x="1313249" y="214418"/>
                  <a:pt x="1300229" y="236195"/>
                </a:cubicBezTo>
                <a:lnTo>
                  <a:pt x="1266876" y="291983"/>
                </a:lnTo>
                <a:lnTo>
                  <a:pt x="1278103" y="311429"/>
                </a:lnTo>
                <a:cubicBezTo>
                  <a:pt x="1413457" y="545868"/>
                  <a:pt x="1413457" y="545868"/>
                  <a:pt x="1413457" y="545868"/>
                </a:cubicBezTo>
                <a:cubicBezTo>
                  <a:pt x="1449812" y="608837"/>
                  <a:pt x="1450160" y="700827"/>
                  <a:pt x="1413571" y="763108"/>
                </a:cubicBezTo>
                <a:cubicBezTo>
                  <a:pt x="1350514" y="872360"/>
                  <a:pt x="1303222" y="954300"/>
                  <a:pt x="1267753" y="1015754"/>
                </a:cubicBezTo>
                <a:lnTo>
                  <a:pt x="1263392" y="1023311"/>
                </a:lnTo>
                <a:lnTo>
                  <a:pt x="1264931" y="1025879"/>
                </a:lnTo>
                <a:cubicBezTo>
                  <a:pt x="1341950" y="1154283"/>
                  <a:pt x="1341950" y="1154283"/>
                  <a:pt x="1341950" y="1154283"/>
                </a:cubicBezTo>
                <a:cubicBezTo>
                  <a:pt x="1375427" y="1211101"/>
                  <a:pt x="1450415" y="1252423"/>
                  <a:pt x="1518707" y="1252423"/>
                </a:cubicBezTo>
                <a:cubicBezTo>
                  <a:pt x="4267820" y="1252423"/>
                  <a:pt x="4267820" y="1252423"/>
                  <a:pt x="4267820" y="1252423"/>
                </a:cubicBezTo>
                <a:cubicBezTo>
                  <a:pt x="4336113" y="1252423"/>
                  <a:pt x="4409761" y="1211101"/>
                  <a:pt x="4443238" y="1154283"/>
                </a:cubicBezTo>
                <a:cubicBezTo>
                  <a:pt x="4681593" y="759135"/>
                  <a:pt x="4681593" y="759135"/>
                  <a:pt x="4681593" y="759135"/>
                </a:cubicBezTo>
                <a:cubicBezTo>
                  <a:pt x="4715069" y="702316"/>
                  <a:pt x="4715069" y="619670"/>
                  <a:pt x="4681593" y="562852"/>
                </a:cubicBezTo>
                <a:cubicBezTo>
                  <a:pt x="4443238" y="166412"/>
                  <a:pt x="4443238" y="166412"/>
                  <a:pt x="4443238" y="166412"/>
                </a:cubicBezTo>
                <a:cubicBezTo>
                  <a:pt x="4409761" y="109594"/>
                  <a:pt x="4336113" y="68271"/>
                  <a:pt x="4267820" y="68271"/>
                </a:cubicBezTo>
                <a:cubicBezTo>
                  <a:pt x="1518707" y="68271"/>
                  <a:pt x="1518707" y="68271"/>
                  <a:pt x="1518707" y="68271"/>
                </a:cubicBezTo>
                <a:close/>
                <a:moveTo>
                  <a:pt x="720841" y="63931"/>
                </a:moveTo>
                <a:cubicBezTo>
                  <a:pt x="689249" y="63905"/>
                  <a:pt x="657713" y="71289"/>
                  <a:pt x="631877" y="86205"/>
                </a:cubicBezTo>
                <a:lnTo>
                  <a:pt x="273216" y="293278"/>
                </a:lnTo>
                <a:cubicBezTo>
                  <a:pt x="221545" y="323111"/>
                  <a:pt x="183555" y="388340"/>
                  <a:pt x="184004" y="447612"/>
                </a:cubicBezTo>
                <a:cubicBezTo>
                  <a:pt x="184004" y="447612"/>
                  <a:pt x="184004" y="447612"/>
                  <a:pt x="183946" y="861659"/>
                </a:cubicBezTo>
                <a:cubicBezTo>
                  <a:pt x="183968" y="922531"/>
                  <a:pt x="221463" y="987474"/>
                  <a:pt x="273583" y="1016914"/>
                </a:cubicBezTo>
                <a:cubicBezTo>
                  <a:pt x="273583" y="1016914"/>
                  <a:pt x="273583" y="1016914"/>
                  <a:pt x="632187" y="1223888"/>
                </a:cubicBezTo>
                <a:cubicBezTo>
                  <a:pt x="683294" y="1253913"/>
                  <a:pt x="758779" y="1253627"/>
                  <a:pt x="810450" y="1223795"/>
                </a:cubicBezTo>
                <a:cubicBezTo>
                  <a:pt x="810450" y="1223795"/>
                  <a:pt x="810450" y="1223795"/>
                  <a:pt x="1169111" y="1016722"/>
                </a:cubicBezTo>
                <a:cubicBezTo>
                  <a:pt x="1220783" y="986889"/>
                  <a:pt x="1257759" y="922245"/>
                  <a:pt x="1258324" y="862388"/>
                </a:cubicBezTo>
                <a:cubicBezTo>
                  <a:pt x="1258324" y="862388"/>
                  <a:pt x="1258324" y="862388"/>
                  <a:pt x="1258381" y="448341"/>
                </a:cubicBezTo>
                <a:cubicBezTo>
                  <a:pt x="1257932" y="389068"/>
                  <a:pt x="1220437" y="324125"/>
                  <a:pt x="1168744" y="293085"/>
                </a:cubicBezTo>
                <a:cubicBezTo>
                  <a:pt x="1168744" y="293085"/>
                  <a:pt x="1168744" y="293085"/>
                  <a:pt x="810141" y="86111"/>
                </a:cubicBezTo>
                <a:cubicBezTo>
                  <a:pt x="784081" y="71392"/>
                  <a:pt x="752433" y="63957"/>
                  <a:pt x="720841" y="63931"/>
                </a:cubicBezTo>
                <a:close/>
                <a:moveTo>
                  <a:pt x="468456" y="0"/>
                </a:moveTo>
                <a:cubicBezTo>
                  <a:pt x="973030" y="70"/>
                  <a:pt x="973030" y="70"/>
                  <a:pt x="973030" y="70"/>
                </a:cubicBezTo>
                <a:cubicBezTo>
                  <a:pt x="1045975" y="758"/>
                  <a:pt x="1124753" y="45820"/>
                  <a:pt x="1161109" y="108789"/>
                </a:cubicBezTo>
                <a:cubicBezTo>
                  <a:pt x="1176881" y="136106"/>
                  <a:pt x="1191666" y="161717"/>
                  <a:pt x="1205528" y="185726"/>
                </a:cubicBezTo>
                <a:lnTo>
                  <a:pt x="1230238" y="228524"/>
                </a:lnTo>
                <a:lnTo>
                  <a:pt x="1244158" y="204345"/>
                </a:lnTo>
                <a:cubicBezTo>
                  <a:pt x="1257636" y="180932"/>
                  <a:pt x="1272013" y="155959"/>
                  <a:pt x="1287348" y="129321"/>
                </a:cubicBezTo>
                <a:cubicBezTo>
                  <a:pt x="1322004" y="68235"/>
                  <a:pt x="1399632" y="23809"/>
                  <a:pt x="1470329" y="23809"/>
                </a:cubicBezTo>
                <a:cubicBezTo>
                  <a:pt x="1470329" y="23809"/>
                  <a:pt x="1470329" y="23809"/>
                  <a:pt x="4316245" y="23809"/>
                </a:cubicBezTo>
                <a:cubicBezTo>
                  <a:pt x="4386943" y="23809"/>
                  <a:pt x="4463184" y="68235"/>
                  <a:pt x="4497840" y="129321"/>
                </a:cubicBezTo>
                <a:cubicBezTo>
                  <a:pt x="4497840" y="129321"/>
                  <a:pt x="4497840" y="129321"/>
                  <a:pt x="4744589" y="555530"/>
                </a:cubicBezTo>
                <a:cubicBezTo>
                  <a:pt x="4779244" y="616615"/>
                  <a:pt x="4779244" y="705467"/>
                  <a:pt x="4744589" y="766553"/>
                </a:cubicBezTo>
                <a:cubicBezTo>
                  <a:pt x="4744589" y="766553"/>
                  <a:pt x="4744589" y="766553"/>
                  <a:pt x="4497840" y="1191374"/>
                </a:cubicBezTo>
                <a:cubicBezTo>
                  <a:pt x="4463184" y="1252460"/>
                  <a:pt x="4386943" y="1296885"/>
                  <a:pt x="4316245" y="1296885"/>
                </a:cubicBezTo>
                <a:cubicBezTo>
                  <a:pt x="4316245" y="1296885"/>
                  <a:pt x="4316245" y="1296885"/>
                  <a:pt x="1470329" y="1296885"/>
                </a:cubicBezTo>
                <a:cubicBezTo>
                  <a:pt x="1399632" y="1296885"/>
                  <a:pt x="1322004" y="1252460"/>
                  <a:pt x="1287348" y="1191374"/>
                </a:cubicBezTo>
                <a:cubicBezTo>
                  <a:pt x="1287348" y="1191374"/>
                  <a:pt x="1287348" y="1191374"/>
                  <a:pt x="1227445" y="1087658"/>
                </a:cubicBezTo>
                <a:lnTo>
                  <a:pt x="1226848" y="1086625"/>
                </a:lnTo>
                <a:lnTo>
                  <a:pt x="1222923" y="1093425"/>
                </a:lnTo>
                <a:cubicBezTo>
                  <a:pt x="1161344" y="1200117"/>
                  <a:pt x="1161344" y="1200117"/>
                  <a:pt x="1161344" y="1200117"/>
                </a:cubicBezTo>
                <a:cubicBezTo>
                  <a:pt x="1125468" y="1263633"/>
                  <a:pt x="1046325" y="1309326"/>
                  <a:pt x="972144" y="1309352"/>
                </a:cubicBezTo>
                <a:cubicBezTo>
                  <a:pt x="467570" y="1309282"/>
                  <a:pt x="467570" y="1309282"/>
                  <a:pt x="467570" y="1309282"/>
                </a:cubicBezTo>
                <a:cubicBezTo>
                  <a:pt x="395338" y="1309828"/>
                  <a:pt x="315847" y="1263532"/>
                  <a:pt x="279492" y="1200563"/>
                </a:cubicBezTo>
                <a:lnTo>
                  <a:pt x="27144" y="763483"/>
                </a:lnTo>
                <a:cubicBezTo>
                  <a:pt x="-9211" y="700514"/>
                  <a:pt x="-8847" y="609760"/>
                  <a:pt x="27030" y="546244"/>
                </a:cubicBezTo>
                <a:cubicBezTo>
                  <a:pt x="279256" y="109234"/>
                  <a:pt x="279256" y="109234"/>
                  <a:pt x="279256" y="109234"/>
                </a:cubicBezTo>
                <a:cubicBezTo>
                  <a:pt x="317082" y="46239"/>
                  <a:pt x="396224" y="546"/>
                  <a:pt x="468456" y="0"/>
                </a:cubicBezTo>
                <a:close/>
              </a:path>
            </a:pathLst>
          </a:custGeom>
          <a:solidFill>
            <a:schemeClr val="accent2"/>
          </a:solidFill>
          <a:ln w="19050">
            <a:noFill/>
          </a:ln>
          <a:effectLst>
            <a:softEdge rad="0"/>
          </a:effectLst>
        </p:spPr>
        <p:txBody>
          <a:bodyPr vert="horz" wrap="square" lIns="121883" tIns="60941" rIns="121883" bIns="60941" numCol="1" anchor="t" anchorCtr="0" compatLnSpc="1">
            <a:noAutofit/>
          </a:bodyPr>
          <a:lstStyle/>
          <a:p>
            <a:endParaRPr lang="zh-CN" altLang="en-US" sz="1335">
              <a:solidFill>
                <a:schemeClr val="tx1">
                  <a:lumMod val="50000"/>
                  <a:lumOff val="50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sym typeface="方正黑体简体" panose="02010601030101010101" pitchFamily="2" charset="-122"/>
            </a:endParaRPr>
          </a:p>
        </p:txBody>
      </p:sp>
      <p:sp>
        <p:nvSpPr>
          <p:cNvPr id="21" name="任意多边形 20"/>
          <p:cNvSpPr/>
          <p:nvPr/>
        </p:nvSpPr>
        <p:spPr bwMode="auto">
          <a:xfrm rot="10800000">
            <a:off x="4293235" y="3392805"/>
            <a:ext cx="3905250" cy="1071880"/>
          </a:xfrm>
          <a:custGeom>
            <a:avLst/>
            <a:gdLst>
              <a:gd name="connsiteX0" fmla="*/ 721108 w 4770580"/>
              <a:gd name="connsiteY0" fmla="*/ 1246289 h 1309353"/>
              <a:gd name="connsiteX1" fmla="*/ 810451 w 4770580"/>
              <a:gd name="connsiteY1" fmla="*/ 1223796 h 1309353"/>
              <a:gd name="connsiteX2" fmla="*/ 1169112 w 4770580"/>
              <a:gd name="connsiteY2" fmla="*/ 1016723 h 1309353"/>
              <a:gd name="connsiteX3" fmla="*/ 1258325 w 4770580"/>
              <a:gd name="connsiteY3" fmla="*/ 862389 h 1309353"/>
              <a:gd name="connsiteX4" fmla="*/ 1258382 w 4770580"/>
              <a:gd name="connsiteY4" fmla="*/ 448342 h 1309353"/>
              <a:gd name="connsiteX5" fmla="*/ 1168745 w 4770580"/>
              <a:gd name="connsiteY5" fmla="*/ 293086 h 1309353"/>
              <a:gd name="connsiteX6" fmla="*/ 810142 w 4770580"/>
              <a:gd name="connsiteY6" fmla="*/ 86113 h 1309353"/>
              <a:gd name="connsiteX7" fmla="*/ 631878 w 4770580"/>
              <a:gd name="connsiteY7" fmla="*/ 86206 h 1309353"/>
              <a:gd name="connsiteX8" fmla="*/ 273217 w 4770580"/>
              <a:gd name="connsiteY8" fmla="*/ 293279 h 1309353"/>
              <a:gd name="connsiteX9" fmla="*/ 184004 w 4770580"/>
              <a:gd name="connsiteY9" fmla="*/ 447613 h 1309353"/>
              <a:gd name="connsiteX10" fmla="*/ 183947 w 4770580"/>
              <a:gd name="connsiteY10" fmla="*/ 861660 h 1309353"/>
              <a:gd name="connsiteX11" fmla="*/ 273584 w 4770580"/>
              <a:gd name="connsiteY11" fmla="*/ 1016915 h 1309353"/>
              <a:gd name="connsiteX12" fmla="*/ 632188 w 4770580"/>
              <a:gd name="connsiteY12" fmla="*/ 1223889 h 1309353"/>
              <a:gd name="connsiteX13" fmla="*/ 721108 w 4770580"/>
              <a:gd name="connsiteY13" fmla="*/ 1246289 h 1309353"/>
              <a:gd name="connsiteX14" fmla="*/ 4267820 w 4770580"/>
              <a:gd name="connsiteY14" fmla="*/ 1252424 h 1309353"/>
              <a:gd name="connsiteX15" fmla="*/ 4443238 w 4770580"/>
              <a:gd name="connsiteY15" fmla="*/ 1154284 h 1309353"/>
              <a:gd name="connsiteX16" fmla="*/ 4681593 w 4770580"/>
              <a:gd name="connsiteY16" fmla="*/ 759136 h 1309353"/>
              <a:gd name="connsiteX17" fmla="*/ 4681593 w 4770580"/>
              <a:gd name="connsiteY17" fmla="*/ 562853 h 1309353"/>
              <a:gd name="connsiteX18" fmla="*/ 4443238 w 4770580"/>
              <a:gd name="connsiteY18" fmla="*/ 166413 h 1309353"/>
              <a:gd name="connsiteX19" fmla="*/ 4267820 w 4770580"/>
              <a:gd name="connsiteY19" fmla="*/ 68272 h 1309353"/>
              <a:gd name="connsiteX20" fmla="*/ 1518706 w 4770580"/>
              <a:gd name="connsiteY20" fmla="*/ 68272 h 1309353"/>
              <a:gd name="connsiteX21" fmla="*/ 1341950 w 4770580"/>
              <a:gd name="connsiteY21" fmla="*/ 166413 h 1309353"/>
              <a:gd name="connsiteX22" fmla="*/ 1300229 w 4770580"/>
              <a:gd name="connsiteY22" fmla="*/ 236196 h 1309353"/>
              <a:gd name="connsiteX23" fmla="*/ 1266876 w 4770580"/>
              <a:gd name="connsiteY23" fmla="*/ 291984 h 1309353"/>
              <a:gd name="connsiteX24" fmla="*/ 1278103 w 4770580"/>
              <a:gd name="connsiteY24" fmla="*/ 311430 h 1309353"/>
              <a:gd name="connsiteX25" fmla="*/ 1413457 w 4770580"/>
              <a:gd name="connsiteY25" fmla="*/ 545869 h 1309353"/>
              <a:gd name="connsiteX26" fmla="*/ 1413571 w 4770580"/>
              <a:gd name="connsiteY26" fmla="*/ 763109 h 1309353"/>
              <a:gd name="connsiteX27" fmla="*/ 1267752 w 4770580"/>
              <a:gd name="connsiteY27" fmla="*/ 1015755 h 1309353"/>
              <a:gd name="connsiteX28" fmla="*/ 1263390 w 4770580"/>
              <a:gd name="connsiteY28" fmla="*/ 1023312 h 1309353"/>
              <a:gd name="connsiteX29" fmla="*/ 1264931 w 4770580"/>
              <a:gd name="connsiteY29" fmla="*/ 1025880 h 1309353"/>
              <a:gd name="connsiteX30" fmla="*/ 1341950 w 4770580"/>
              <a:gd name="connsiteY30" fmla="*/ 1154284 h 1309353"/>
              <a:gd name="connsiteX31" fmla="*/ 1518706 w 4770580"/>
              <a:gd name="connsiteY31" fmla="*/ 1252424 h 1309353"/>
              <a:gd name="connsiteX32" fmla="*/ 4267820 w 4770580"/>
              <a:gd name="connsiteY32" fmla="*/ 1252424 h 1309353"/>
              <a:gd name="connsiteX33" fmla="*/ 972144 w 4770580"/>
              <a:gd name="connsiteY33" fmla="*/ 1309353 h 1309353"/>
              <a:gd name="connsiteX34" fmla="*/ 467570 w 4770580"/>
              <a:gd name="connsiteY34" fmla="*/ 1309283 h 1309353"/>
              <a:gd name="connsiteX35" fmla="*/ 279492 w 4770580"/>
              <a:gd name="connsiteY35" fmla="*/ 1200564 h 1309353"/>
              <a:gd name="connsiteX36" fmla="*/ 27144 w 4770580"/>
              <a:gd name="connsiteY36" fmla="*/ 763484 h 1309353"/>
              <a:gd name="connsiteX37" fmla="*/ 27029 w 4770580"/>
              <a:gd name="connsiteY37" fmla="*/ 546245 h 1309353"/>
              <a:gd name="connsiteX38" fmla="*/ 279256 w 4770580"/>
              <a:gd name="connsiteY38" fmla="*/ 109235 h 1309353"/>
              <a:gd name="connsiteX39" fmla="*/ 468456 w 4770580"/>
              <a:gd name="connsiteY39" fmla="*/ 0 h 1309353"/>
              <a:gd name="connsiteX40" fmla="*/ 973030 w 4770580"/>
              <a:gd name="connsiteY40" fmla="*/ 71 h 1309353"/>
              <a:gd name="connsiteX41" fmla="*/ 1161108 w 4770580"/>
              <a:gd name="connsiteY41" fmla="*/ 108790 h 1309353"/>
              <a:gd name="connsiteX42" fmla="*/ 1205528 w 4770580"/>
              <a:gd name="connsiteY42" fmla="*/ 185727 h 1309353"/>
              <a:gd name="connsiteX43" fmla="*/ 1230238 w 4770580"/>
              <a:gd name="connsiteY43" fmla="*/ 228525 h 1309353"/>
              <a:gd name="connsiteX44" fmla="*/ 1244158 w 4770580"/>
              <a:gd name="connsiteY44" fmla="*/ 204346 h 1309353"/>
              <a:gd name="connsiteX45" fmla="*/ 1287348 w 4770580"/>
              <a:gd name="connsiteY45" fmla="*/ 129322 h 1309353"/>
              <a:gd name="connsiteX46" fmla="*/ 1470329 w 4770580"/>
              <a:gd name="connsiteY46" fmla="*/ 23810 h 1309353"/>
              <a:gd name="connsiteX47" fmla="*/ 4316245 w 4770580"/>
              <a:gd name="connsiteY47" fmla="*/ 23810 h 1309353"/>
              <a:gd name="connsiteX48" fmla="*/ 4497840 w 4770580"/>
              <a:gd name="connsiteY48" fmla="*/ 129322 h 1309353"/>
              <a:gd name="connsiteX49" fmla="*/ 4744589 w 4770580"/>
              <a:gd name="connsiteY49" fmla="*/ 555531 h 1309353"/>
              <a:gd name="connsiteX50" fmla="*/ 4744589 w 4770580"/>
              <a:gd name="connsiteY50" fmla="*/ 766554 h 1309353"/>
              <a:gd name="connsiteX51" fmla="*/ 4497840 w 4770580"/>
              <a:gd name="connsiteY51" fmla="*/ 1191375 h 1309353"/>
              <a:gd name="connsiteX52" fmla="*/ 4316245 w 4770580"/>
              <a:gd name="connsiteY52" fmla="*/ 1296886 h 1309353"/>
              <a:gd name="connsiteX53" fmla="*/ 1470329 w 4770580"/>
              <a:gd name="connsiteY53" fmla="*/ 1296886 h 1309353"/>
              <a:gd name="connsiteX54" fmla="*/ 1287348 w 4770580"/>
              <a:gd name="connsiteY54" fmla="*/ 1191375 h 1309353"/>
              <a:gd name="connsiteX55" fmla="*/ 1227445 w 4770580"/>
              <a:gd name="connsiteY55" fmla="*/ 1087659 h 1309353"/>
              <a:gd name="connsiteX56" fmla="*/ 1226848 w 4770580"/>
              <a:gd name="connsiteY56" fmla="*/ 1086625 h 1309353"/>
              <a:gd name="connsiteX57" fmla="*/ 1222923 w 4770580"/>
              <a:gd name="connsiteY57" fmla="*/ 1093426 h 1309353"/>
              <a:gd name="connsiteX58" fmla="*/ 1161344 w 4770580"/>
              <a:gd name="connsiteY58" fmla="*/ 1200118 h 1309353"/>
              <a:gd name="connsiteX59" fmla="*/ 972144 w 4770580"/>
              <a:gd name="connsiteY59" fmla="*/ 1309353 h 1309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4770580" h="1309353">
                <a:moveTo>
                  <a:pt x="721108" y="1246289"/>
                </a:moveTo>
                <a:cubicBezTo>
                  <a:pt x="752826" y="1246241"/>
                  <a:pt x="784615" y="1238712"/>
                  <a:pt x="810451" y="1223796"/>
                </a:cubicBezTo>
                <a:cubicBezTo>
                  <a:pt x="810451" y="1223796"/>
                  <a:pt x="810451" y="1223796"/>
                  <a:pt x="1169112" y="1016723"/>
                </a:cubicBezTo>
                <a:cubicBezTo>
                  <a:pt x="1220784" y="986890"/>
                  <a:pt x="1257760" y="922246"/>
                  <a:pt x="1258325" y="862389"/>
                </a:cubicBezTo>
                <a:cubicBezTo>
                  <a:pt x="1258325" y="862389"/>
                  <a:pt x="1258325" y="862389"/>
                  <a:pt x="1258382" y="448342"/>
                </a:cubicBezTo>
                <a:cubicBezTo>
                  <a:pt x="1257933" y="389069"/>
                  <a:pt x="1220438" y="324126"/>
                  <a:pt x="1168745" y="293086"/>
                </a:cubicBezTo>
                <a:cubicBezTo>
                  <a:pt x="1168745" y="293086"/>
                  <a:pt x="1168745" y="293086"/>
                  <a:pt x="810142" y="86113"/>
                </a:cubicBezTo>
                <a:cubicBezTo>
                  <a:pt x="758021" y="56673"/>
                  <a:pt x="683550" y="56373"/>
                  <a:pt x="631878" y="86206"/>
                </a:cubicBezTo>
                <a:lnTo>
                  <a:pt x="273217" y="293279"/>
                </a:lnTo>
                <a:cubicBezTo>
                  <a:pt x="221546" y="323112"/>
                  <a:pt x="183556" y="388341"/>
                  <a:pt x="184004" y="447613"/>
                </a:cubicBezTo>
                <a:cubicBezTo>
                  <a:pt x="184004" y="447613"/>
                  <a:pt x="184004" y="447613"/>
                  <a:pt x="183947" y="861660"/>
                </a:cubicBezTo>
                <a:cubicBezTo>
                  <a:pt x="183969" y="922532"/>
                  <a:pt x="221464" y="987475"/>
                  <a:pt x="273584" y="1016915"/>
                </a:cubicBezTo>
                <a:cubicBezTo>
                  <a:pt x="273584" y="1016915"/>
                  <a:pt x="273584" y="1016915"/>
                  <a:pt x="632188" y="1223889"/>
                </a:cubicBezTo>
                <a:cubicBezTo>
                  <a:pt x="657742" y="1238901"/>
                  <a:pt x="689390" y="1246336"/>
                  <a:pt x="721108" y="1246289"/>
                </a:cubicBezTo>
                <a:close/>
                <a:moveTo>
                  <a:pt x="4267820" y="1252424"/>
                </a:moveTo>
                <a:cubicBezTo>
                  <a:pt x="4336113" y="1252424"/>
                  <a:pt x="4409761" y="1211102"/>
                  <a:pt x="4443238" y="1154284"/>
                </a:cubicBezTo>
                <a:cubicBezTo>
                  <a:pt x="4681593" y="759136"/>
                  <a:pt x="4681593" y="759136"/>
                  <a:pt x="4681593" y="759136"/>
                </a:cubicBezTo>
                <a:cubicBezTo>
                  <a:pt x="4715069" y="702317"/>
                  <a:pt x="4715069" y="619671"/>
                  <a:pt x="4681593" y="562853"/>
                </a:cubicBezTo>
                <a:cubicBezTo>
                  <a:pt x="4443238" y="166413"/>
                  <a:pt x="4443238" y="166413"/>
                  <a:pt x="4443238" y="166413"/>
                </a:cubicBezTo>
                <a:cubicBezTo>
                  <a:pt x="4409761" y="109595"/>
                  <a:pt x="4336113" y="68272"/>
                  <a:pt x="4267820" y="68272"/>
                </a:cubicBezTo>
                <a:cubicBezTo>
                  <a:pt x="1518706" y="68272"/>
                  <a:pt x="1518706" y="68272"/>
                  <a:pt x="1518706" y="68272"/>
                </a:cubicBezTo>
                <a:cubicBezTo>
                  <a:pt x="1450414" y="68272"/>
                  <a:pt x="1375426" y="109595"/>
                  <a:pt x="1341950" y="166413"/>
                </a:cubicBezTo>
                <a:cubicBezTo>
                  <a:pt x="1327136" y="191190"/>
                  <a:pt x="1313249" y="214419"/>
                  <a:pt x="1300229" y="236196"/>
                </a:cubicBezTo>
                <a:lnTo>
                  <a:pt x="1266876" y="291984"/>
                </a:lnTo>
                <a:lnTo>
                  <a:pt x="1278103" y="311430"/>
                </a:lnTo>
                <a:cubicBezTo>
                  <a:pt x="1413457" y="545869"/>
                  <a:pt x="1413457" y="545869"/>
                  <a:pt x="1413457" y="545869"/>
                </a:cubicBezTo>
                <a:cubicBezTo>
                  <a:pt x="1449812" y="608838"/>
                  <a:pt x="1450160" y="700828"/>
                  <a:pt x="1413571" y="763109"/>
                </a:cubicBezTo>
                <a:cubicBezTo>
                  <a:pt x="1350514" y="872361"/>
                  <a:pt x="1303222" y="954300"/>
                  <a:pt x="1267752" y="1015755"/>
                </a:cubicBezTo>
                <a:lnTo>
                  <a:pt x="1263390" y="1023312"/>
                </a:lnTo>
                <a:lnTo>
                  <a:pt x="1264931" y="1025880"/>
                </a:lnTo>
                <a:cubicBezTo>
                  <a:pt x="1341950" y="1154284"/>
                  <a:pt x="1341950" y="1154284"/>
                  <a:pt x="1341950" y="1154284"/>
                </a:cubicBezTo>
                <a:cubicBezTo>
                  <a:pt x="1375426" y="1211102"/>
                  <a:pt x="1450414" y="1252424"/>
                  <a:pt x="1518706" y="1252424"/>
                </a:cubicBezTo>
                <a:cubicBezTo>
                  <a:pt x="4267820" y="1252424"/>
                  <a:pt x="4267820" y="1252424"/>
                  <a:pt x="4267820" y="1252424"/>
                </a:cubicBezTo>
                <a:close/>
                <a:moveTo>
                  <a:pt x="972144" y="1309353"/>
                </a:moveTo>
                <a:cubicBezTo>
                  <a:pt x="467570" y="1309283"/>
                  <a:pt x="467570" y="1309283"/>
                  <a:pt x="467570" y="1309283"/>
                </a:cubicBezTo>
                <a:cubicBezTo>
                  <a:pt x="395338" y="1309829"/>
                  <a:pt x="315847" y="1263533"/>
                  <a:pt x="279492" y="1200564"/>
                </a:cubicBezTo>
                <a:lnTo>
                  <a:pt x="27144" y="763484"/>
                </a:lnTo>
                <a:cubicBezTo>
                  <a:pt x="-9211" y="700515"/>
                  <a:pt x="-8847" y="609761"/>
                  <a:pt x="27029" y="546245"/>
                </a:cubicBezTo>
                <a:cubicBezTo>
                  <a:pt x="279256" y="109235"/>
                  <a:pt x="279256" y="109235"/>
                  <a:pt x="279256" y="109235"/>
                </a:cubicBezTo>
                <a:cubicBezTo>
                  <a:pt x="317082" y="46240"/>
                  <a:pt x="396224" y="547"/>
                  <a:pt x="468456" y="0"/>
                </a:cubicBezTo>
                <a:cubicBezTo>
                  <a:pt x="973030" y="71"/>
                  <a:pt x="973030" y="71"/>
                  <a:pt x="973030" y="71"/>
                </a:cubicBezTo>
                <a:cubicBezTo>
                  <a:pt x="1045975" y="759"/>
                  <a:pt x="1124753" y="45821"/>
                  <a:pt x="1161108" y="108790"/>
                </a:cubicBezTo>
                <a:cubicBezTo>
                  <a:pt x="1176880" y="136107"/>
                  <a:pt x="1191666" y="161718"/>
                  <a:pt x="1205528" y="185727"/>
                </a:cubicBezTo>
                <a:lnTo>
                  <a:pt x="1230238" y="228525"/>
                </a:lnTo>
                <a:lnTo>
                  <a:pt x="1244158" y="204346"/>
                </a:lnTo>
                <a:cubicBezTo>
                  <a:pt x="1257636" y="180933"/>
                  <a:pt x="1272012" y="155960"/>
                  <a:pt x="1287348" y="129322"/>
                </a:cubicBezTo>
                <a:cubicBezTo>
                  <a:pt x="1322004" y="68236"/>
                  <a:pt x="1399632" y="23810"/>
                  <a:pt x="1470329" y="23810"/>
                </a:cubicBezTo>
                <a:cubicBezTo>
                  <a:pt x="1470329" y="23810"/>
                  <a:pt x="1470329" y="23810"/>
                  <a:pt x="4316245" y="23810"/>
                </a:cubicBezTo>
                <a:cubicBezTo>
                  <a:pt x="4386943" y="23810"/>
                  <a:pt x="4463184" y="68236"/>
                  <a:pt x="4497840" y="129322"/>
                </a:cubicBezTo>
                <a:cubicBezTo>
                  <a:pt x="4497840" y="129322"/>
                  <a:pt x="4497840" y="129322"/>
                  <a:pt x="4744589" y="555531"/>
                </a:cubicBezTo>
                <a:cubicBezTo>
                  <a:pt x="4779244" y="616616"/>
                  <a:pt x="4779244" y="705468"/>
                  <a:pt x="4744589" y="766554"/>
                </a:cubicBezTo>
                <a:cubicBezTo>
                  <a:pt x="4744589" y="766554"/>
                  <a:pt x="4744589" y="766554"/>
                  <a:pt x="4497840" y="1191375"/>
                </a:cubicBezTo>
                <a:cubicBezTo>
                  <a:pt x="4463184" y="1252461"/>
                  <a:pt x="4386943" y="1296886"/>
                  <a:pt x="4316245" y="1296886"/>
                </a:cubicBezTo>
                <a:cubicBezTo>
                  <a:pt x="4316245" y="1296886"/>
                  <a:pt x="4316245" y="1296886"/>
                  <a:pt x="1470329" y="1296886"/>
                </a:cubicBezTo>
                <a:cubicBezTo>
                  <a:pt x="1399632" y="1296886"/>
                  <a:pt x="1322004" y="1252461"/>
                  <a:pt x="1287348" y="1191375"/>
                </a:cubicBezTo>
                <a:cubicBezTo>
                  <a:pt x="1287348" y="1191375"/>
                  <a:pt x="1287348" y="1191375"/>
                  <a:pt x="1227445" y="1087659"/>
                </a:cubicBezTo>
                <a:lnTo>
                  <a:pt x="1226848" y="1086625"/>
                </a:lnTo>
                <a:lnTo>
                  <a:pt x="1222923" y="1093426"/>
                </a:lnTo>
                <a:cubicBezTo>
                  <a:pt x="1161344" y="1200118"/>
                  <a:pt x="1161344" y="1200118"/>
                  <a:pt x="1161344" y="1200118"/>
                </a:cubicBezTo>
                <a:cubicBezTo>
                  <a:pt x="1125468" y="1263634"/>
                  <a:pt x="1046325" y="1309327"/>
                  <a:pt x="972144" y="1309353"/>
                </a:cubicBezTo>
                <a:close/>
              </a:path>
            </a:pathLst>
          </a:custGeom>
          <a:solidFill>
            <a:schemeClr val="accent4"/>
          </a:solidFill>
          <a:ln w="19050">
            <a:noFill/>
          </a:ln>
          <a:effectLst>
            <a:softEdge rad="0"/>
          </a:effectLst>
        </p:spPr>
        <p:txBody>
          <a:bodyPr vert="horz" wrap="square" lIns="121883" tIns="60941" rIns="121883" bIns="60941" numCol="1" anchor="t" anchorCtr="0" compatLnSpc="1">
            <a:noAutofit/>
          </a:bodyPr>
          <a:lstStyle/>
          <a:p>
            <a:endParaRPr lang="zh-CN" altLang="en-US" sz="1335">
              <a:solidFill>
                <a:schemeClr val="tx1">
                  <a:lumMod val="50000"/>
                  <a:lumOff val="50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sym typeface="方正黑体简体" panose="0201060103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59155" y="138684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消息</a:t>
            </a:r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618490" y="3039745"/>
            <a:ext cx="112077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/>
              <a:t>Markdown</a:t>
            </a:r>
            <a:endParaRPr lang="en-US" altLang="zh-CN" sz="1600"/>
          </a:p>
        </p:txBody>
      </p:sp>
      <p:sp>
        <p:nvSpPr>
          <p:cNvPr id="33" name="文本框 32"/>
          <p:cNvSpPr txBox="1"/>
          <p:nvPr/>
        </p:nvSpPr>
        <p:spPr>
          <a:xfrm>
            <a:off x="7291705" y="217106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信息</a:t>
            </a:r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7177405" y="3744595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管理员</a:t>
            </a:r>
            <a:endParaRPr lang="zh-CN" altLang="en-US"/>
          </a:p>
        </p:txBody>
      </p:sp>
      <p:sp>
        <p:nvSpPr>
          <p:cNvPr id="36" name="文本框 45"/>
          <p:cNvSpPr txBox="1"/>
          <p:nvPr/>
        </p:nvSpPr>
        <p:spPr>
          <a:xfrm>
            <a:off x="1942465" y="2723515"/>
            <a:ext cx="2125980" cy="92392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r>
              <a:rPr lang="en-US" altLang="zh-CN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1</a:t>
            </a:r>
            <a:r>
              <a: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、</a:t>
            </a:r>
            <a:r>
              <a:rPr lang="zh-CN" altLang="en-US" sz="1335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用途：</a:t>
            </a:r>
            <a:r>
              <a:rPr lang="en-US" altLang="zh-CN" sz="1335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writeup</a:t>
            </a:r>
            <a:endParaRPr lang="en-US" altLang="zh-CN" sz="1335" b="1">
              <a:solidFill>
                <a:schemeClr val="accent4">
                  <a:lumMod val="75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en-US" altLang="zh-CN" sz="1335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2</a:t>
            </a:r>
            <a:r>
              <a:rPr lang="zh-CN" altLang="en-US" sz="1335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、一人一题一</a:t>
            </a:r>
            <a:r>
              <a:rPr lang="en-US" altLang="zh-CN" sz="1335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writeup</a:t>
            </a:r>
            <a:endParaRPr lang="en-US" altLang="zh-CN" sz="1335" b="1">
              <a:solidFill>
                <a:schemeClr val="accent4">
                  <a:lumMod val="75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en-US" altLang="zh-CN" sz="1335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3</a:t>
            </a:r>
            <a:r>
              <a:rPr lang="zh-CN" altLang="en-US" sz="1335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、可预览、查看、修改</a:t>
            </a:r>
            <a:endParaRPr lang="zh-CN" altLang="en-US" sz="1335" b="1">
              <a:solidFill>
                <a:schemeClr val="accent4">
                  <a:lumMod val="75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en-US" altLang="zh-CN" sz="1335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4</a:t>
            </a:r>
            <a:r>
              <a:rPr lang="zh-CN" altLang="en-US" sz="1335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、准备用于消息</a:t>
            </a:r>
            <a:r>
              <a:rPr lang="en-US" altLang="zh-CN" sz="1335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/</a:t>
            </a:r>
            <a:r>
              <a:rPr lang="zh-CN" altLang="en-US" sz="1335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公告里</a:t>
            </a:r>
            <a:endParaRPr lang="zh-CN" altLang="en-US" sz="1335" b="1" dirty="0">
              <a:solidFill>
                <a:schemeClr val="accent4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黑体简体" panose="02010601030101010101" pitchFamily="2" charset="-122"/>
            </a:endParaRPr>
          </a:p>
        </p:txBody>
      </p:sp>
      <p:sp>
        <p:nvSpPr>
          <p:cNvPr id="37" name="文本框 45"/>
          <p:cNvSpPr txBox="1"/>
          <p:nvPr/>
        </p:nvSpPr>
        <p:spPr>
          <a:xfrm>
            <a:off x="4617085" y="1986280"/>
            <a:ext cx="2463165" cy="73723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r>
              <a:rPr lang="en-US" altLang="zh-CN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1</a:t>
            </a:r>
            <a:r>
              <a: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、个人信息</a:t>
            </a:r>
            <a:r>
              <a:rPr lang="en-US" altLang="zh-CN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/</a:t>
            </a:r>
            <a:r>
              <a: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战队信息公开</a:t>
            </a:r>
            <a:endParaRPr lang="zh-CN" altLang="en-US" sz="1400" b="1">
              <a:solidFill>
                <a:schemeClr val="accent4">
                  <a:lumMod val="75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en-US" altLang="zh-CN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2</a:t>
            </a:r>
            <a:r>
              <a: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、</a:t>
            </a:r>
            <a:r>
              <a:rPr lang="en-US" altLang="zh-CN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TOP10</a:t>
            </a:r>
            <a:r>
              <a: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战队趋势图</a:t>
            </a:r>
            <a:endParaRPr lang="zh-CN" altLang="en-US" sz="1400" b="1">
              <a:solidFill>
                <a:schemeClr val="accent4">
                  <a:lumMod val="75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en-US" altLang="zh-CN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3</a:t>
            </a:r>
            <a:r>
              <a: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、通过公告传递网站信息</a:t>
            </a:r>
            <a:endParaRPr lang="zh-CN" altLang="en-US" sz="1335" b="1" dirty="0">
              <a:solidFill>
                <a:schemeClr val="accent4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黑体简体" panose="02010601030101010101" pitchFamily="2" charset="-122"/>
            </a:endParaRPr>
          </a:p>
        </p:txBody>
      </p:sp>
      <p:sp>
        <p:nvSpPr>
          <p:cNvPr id="38" name="文本框 45"/>
          <p:cNvSpPr txBox="1"/>
          <p:nvPr/>
        </p:nvSpPr>
        <p:spPr>
          <a:xfrm>
            <a:off x="4588510" y="3451860"/>
            <a:ext cx="2491740" cy="95313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1</a:t>
            </a:r>
            <a:r>
              <a: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、对公告的管理</a:t>
            </a:r>
            <a:endParaRPr lang="zh-CN" altLang="en-US" sz="1400" b="1">
              <a:solidFill>
                <a:schemeClr val="accent4">
                  <a:lumMod val="75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en-US" altLang="zh-CN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2</a:t>
            </a:r>
            <a:r>
              <a: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、对消息的管理、用户通知</a:t>
            </a:r>
            <a:endParaRPr lang="zh-CN" altLang="en-US" sz="1400" b="1">
              <a:solidFill>
                <a:schemeClr val="accent4">
                  <a:lumMod val="75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lang="en-US" altLang="zh-CN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3</a:t>
            </a:r>
            <a:r>
              <a:rPr lang="zh-CN" altLang="en-US" sz="1400" b="1">
                <a:solidFill>
                  <a:schemeClr val="accent4">
                    <a:lumMod val="75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、题目的发布、修改、删除等</a:t>
            </a:r>
            <a:endParaRPr lang="zh-CN" altLang="en-US" sz="1335" b="1" dirty="0">
              <a:solidFill>
                <a:schemeClr val="accent4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黑体简体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SELECTED" val="True"/>
</p:tagLst>
</file>

<file path=ppt/tags/tag2.xml><?xml version="1.0" encoding="utf-8"?>
<p:tagLst xmlns:p="http://schemas.openxmlformats.org/presentationml/2006/main">
  <p:tag name="SELECTED" val="True"/>
</p:tagLst>
</file>

<file path=ppt/tags/tag3.xml><?xml version="1.0" encoding="utf-8"?>
<p:tagLst xmlns:p="http://schemas.openxmlformats.org/presentationml/2006/main">
  <p:tag name="ISPRING_PRESENTATION_TITLE" val="简约实用毕业论文答辩动态PPT模板"/>
</p:tagLst>
</file>

<file path=ppt/theme/theme1.xml><?xml version="1.0" encoding="utf-8"?>
<a:theme xmlns:a="http://schemas.openxmlformats.org/drawingml/2006/main" name="清风素材 https://12sc.taobao.com/">
  <a:themeElements>
    <a:clrScheme name="自定义 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4F81B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5">
      <a:majorFont>
        <a:latin typeface="Franklin Gothic Medium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1459</Words>
  <Application>WPS 演示</Application>
  <PresentationFormat>全屏显示(16:9)</PresentationFormat>
  <Paragraphs>266</Paragraphs>
  <Slides>28</Slides>
  <Notes>33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8" baseType="lpstr">
      <vt:lpstr>Arial</vt:lpstr>
      <vt:lpstr>宋体</vt:lpstr>
      <vt:lpstr>Wingdings</vt:lpstr>
      <vt:lpstr>微软雅黑</vt:lpstr>
      <vt:lpstr>Arial Unicode MS</vt:lpstr>
      <vt:lpstr>Franklin Gothic Medium</vt:lpstr>
      <vt:lpstr>Calibri</vt:lpstr>
      <vt:lpstr>方正黑体简体</vt:lpstr>
      <vt:lpstr>楷体</vt:lpstr>
      <vt:lpstr>清风素材 https://12sc.taobao.com/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简约实用毕业论文答辩动态PPT模板</dc:title>
  <dc:creator>清风素材;User</dc:creator>
  <cp:keywords>12sc.taobao.com</cp:keywords>
  <dc:description>12sc.taobao.com</dc:description>
  <dc:subject>12sc.taobao.com</dc:subject>
  <cp:category>12sc.taobao.com</cp:category>
  <cp:lastModifiedBy>王硕</cp:lastModifiedBy>
  <cp:revision>169</cp:revision>
  <dcterms:created xsi:type="dcterms:W3CDTF">2015-01-23T04:02:00Z</dcterms:created>
  <dcterms:modified xsi:type="dcterms:W3CDTF">2019-12-12T05:41:01Z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</Properties>
</file>

<file path=docProps/thumbnail.jpeg>
</file>